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87" r:id="rId3"/>
    <p:sldId id="310" r:id="rId4"/>
    <p:sldId id="288" r:id="rId5"/>
    <p:sldId id="291" r:id="rId6"/>
    <p:sldId id="292" r:id="rId7"/>
    <p:sldId id="300" r:id="rId8"/>
    <p:sldId id="293" r:id="rId9"/>
    <p:sldId id="295" r:id="rId10"/>
    <p:sldId id="296" r:id="rId11"/>
    <p:sldId id="297" r:id="rId12"/>
    <p:sldId id="298" r:id="rId13"/>
    <p:sldId id="299" r:id="rId14"/>
    <p:sldId id="301" r:id="rId15"/>
    <p:sldId id="303" r:id="rId16"/>
    <p:sldId id="302" r:id="rId17"/>
    <p:sldId id="305" r:id="rId18"/>
    <p:sldId id="306" r:id="rId19"/>
    <p:sldId id="307" r:id="rId20"/>
    <p:sldId id="308" r:id="rId21"/>
    <p:sldId id="28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441C353-2D7A-4A01-86FE-DC3A6DBD9936}">
          <p14:sldIdLst>
            <p14:sldId id="257"/>
            <p14:sldId id="287"/>
            <p14:sldId id="310"/>
            <p14:sldId id="288"/>
            <p14:sldId id="291"/>
            <p14:sldId id="292"/>
            <p14:sldId id="300"/>
            <p14:sldId id="293"/>
            <p14:sldId id="295"/>
            <p14:sldId id="296"/>
            <p14:sldId id="297"/>
            <p14:sldId id="298"/>
            <p14:sldId id="299"/>
            <p14:sldId id="301"/>
            <p14:sldId id="303"/>
            <p14:sldId id="302"/>
            <p14:sldId id="305"/>
            <p14:sldId id="306"/>
            <p14:sldId id="307"/>
            <p14:sldId id="308"/>
          </p14:sldIdLst>
        </p14:section>
        <p14:section name="Раздел без заголовка" id="{A9C3D3D1-376F-4D34-A825-199A9F89B96B}">
          <p14:sldIdLst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5027" autoAdjust="0"/>
  </p:normalViewPr>
  <p:slideViewPr>
    <p:cSldViewPr>
      <p:cViewPr>
        <p:scale>
          <a:sx n="100" d="100"/>
          <a:sy n="100" d="100"/>
        </p:scale>
        <p:origin x="-1944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4756EF-518A-4E63-83E8-319FA24BEE93}" type="doc">
      <dgm:prSet loTypeId="urn:microsoft.com/office/officeart/2005/8/layout/hList1" loCatId="list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5B7B9275-A3CC-4000-A0AF-467724E65249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НАЗНАЧЕНИЕ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60819D-7B2A-44C4-8B35-BAABDC341FB5}" type="parTrans" cxnId="{74FB5E98-D569-441C-A0C8-FAB98E11D0D0}">
      <dgm:prSet/>
      <dgm:spPr/>
      <dgm:t>
        <a:bodyPr/>
        <a:lstStyle/>
        <a:p>
          <a:endParaRPr lang="ru-RU"/>
        </a:p>
      </dgm:t>
    </dgm:pt>
    <dgm:pt modelId="{281AFD42-C4E7-4363-90CE-98C835E48CA2}" type="sibTrans" cxnId="{74FB5E98-D569-441C-A0C8-FAB98E11D0D0}">
      <dgm:prSet/>
      <dgm:spPr/>
      <dgm:t>
        <a:bodyPr/>
        <a:lstStyle/>
        <a:p>
          <a:endParaRPr lang="ru-RU"/>
        </a:p>
      </dgm:t>
    </dgm:pt>
    <dgm:pt modelId="{171B6949-46D0-4143-AB1D-F7F24013E7B2}">
      <dgm:prSet phldrT="[Текст]" custT="1"/>
      <dgm:spPr/>
      <dgm:t>
        <a:bodyPr/>
        <a:lstStyle/>
        <a:p>
          <a:r>
            <a:rPr lang="ru-RU" sz="1600" b="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бюджетных правоотношений участников бюджетного процесса, а также юридических лиц, не являющихся участниками бюджетного процесса – получающих средства из бюджета</a:t>
          </a:r>
          <a:endParaRPr lang="ru-RU" sz="1600" b="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7F94B8-BE27-4491-936D-01961D42E993}" type="parTrans" cxnId="{C64A3B09-BF7E-45C5-99F4-D3E5680A5716}">
      <dgm:prSet/>
      <dgm:spPr/>
      <dgm:t>
        <a:bodyPr/>
        <a:lstStyle/>
        <a:p>
          <a:endParaRPr lang="ru-RU"/>
        </a:p>
      </dgm:t>
    </dgm:pt>
    <dgm:pt modelId="{DF5FF249-9C73-432F-ACFC-A7E3480E03C7}" type="sibTrans" cxnId="{C64A3B09-BF7E-45C5-99F4-D3E5680A5716}">
      <dgm:prSet/>
      <dgm:spPr/>
      <dgm:t>
        <a:bodyPr/>
        <a:lstStyle/>
        <a:p>
          <a:endParaRPr lang="ru-RU"/>
        </a:p>
      </dgm:t>
    </dgm:pt>
    <dgm:pt modelId="{42E056B9-7AFE-42DD-B138-918814E96483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F95C1A-0F5E-4B2C-9D87-C5D4FBD15599}" type="parTrans" cxnId="{95B6785B-2F36-4863-83F9-4E3B96FF53EC}">
      <dgm:prSet/>
      <dgm:spPr/>
      <dgm:t>
        <a:bodyPr/>
        <a:lstStyle/>
        <a:p>
          <a:endParaRPr lang="ru-RU"/>
        </a:p>
      </dgm:t>
    </dgm:pt>
    <dgm:pt modelId="{AA05E9CE-84D9-47AF-956A-021F0C6E21F5}" type="sibTrans" cxnId="{95B6785B-2F36-4863-83F9-4E3B96FF53EC}">
      <dgm:prSet/>
      <dgm:spPr/>
      <dgm:t>
        <a:bodyPr/>
        <a:lstStyle/>
        <a:p>
          <a:endParaRPr lang="ru-RU"/>
        </a:p>
      </dgm:t>
    </dgm:pt>
    <dgm:pt modelId="{D867FBDC-D8FC-4A4D-BEAE-657B4F58DCE6}">
      <dgm:prSet phldrT="[Текст]" custT="1"/>
      <dgm:spPr/>
      <dgm:t>
        <a:bodyPr/>
        <a:lstStyle/>
        <a:p>
          <a:r>
            <a:rPr lang="ru-RU" sz="15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прозрачности, открытости и подотчетности деятельности, а также повышение качества финансового менеджмента участников бюджетного процесса за счет формирования единого информационного пространства и применения информационных и телекоммуникационных технологий в сфере управления государственными и муниципальными финансами</a:t>
          </a:r>
          <a:endParaRPr lang="ru-RU" sz="15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BBCD4C-91EE-4FA5-920F-92F8D9F23253}" type="parTrans" cxnId="{7E9CEAAF-B256-4651-9EB8-C235F63E5A0C}">
      <dgm:prSet/>
      <dgm:spPr/>
      <dgm:t>
        <a:bodyPr/>
        <a:lstStyle/>
        <a:p>
          <a:endParaRPr lang="ru-RU"/>
        </a:p>
      </dgm:t>
    </dgm:pt>
    <dgm:pt modelId="{34A2F99D-B49E-4916-9BED-2B9CFA4E1025}" type="sibTrans" cxnId="{7E9CEAAF-B256-4651-9EB8-C235F63E5A0C}">
      <dgm:prSet/>
      <dgm:spPr/>
      <dgm:t>
        <a:bodyPr/>
        <a:lstStyle/>
        <a:p>
          <a:endParaRPr lang="ru-RU"/>
        </a:p>
      </dgm:t>
    </dgm:pt>
    <dgm:pt modelId="{6E2E09CA-30B5-41EF-B16B-B6E7258225C9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УЧАСТНИКИ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48F7F9-86EB-4D92-A442-1A22E2CD09D6}" type="parTrans" cxnId="{AE8C74D8-CF0D-4AA6-8EA9-5DB8A3F094A0}">
      <dgm:prSet/>
      <dgm:spPr/>
      <dgm:t>
        <a:bodyPr/>
        <a:lstStyle/>
        <a:p>
          <a:endParaRPr lang="ru-RU"/>
        </a:p>
      </dgm:t>
    </dgm:pt>
    <dgm:pt modelId="{7B507894-1562-48EA-9538-B736F5B828EE}" type="sibTrans" cxnId="{AE8C74D8-CF0D-4AA6-8EA9-5DB8A3F094A0}">
      <dgm:prSet/>
      <dgm:spPr/>
      <dgm:t>
        <a:bodyPr/>
        <a:lstStyle/>
        <a:p>
          <a:endParaRPr lang="ru-RU"/>
        </a:p>
      </dgm:t>
    </dgm:pt>
    <dgm:pt modelId="{FE0B0877-D572-4C90-A7C2-98009779DE1F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координатор создания системы </a:t>
          </a:r>
          <a:r>
            <a: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Минфин России</a:t>
          </a:r>
          <a:endParaRPr lang="ru-RU" sz="1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BC0218-5F47-4CC5-8672-C433AC17358B}" type="parTrans" cxnId="{8EF90D51-B3BC-4A0E-8EFF-B405BD9190D6}">
      <dgm:prSet/>
      <dgm:spPr/>
      <dgm:t>
        <a:bodyPr/>
        <a:lstStyle/>
        <a:p>
          <a:endParaRPr lang="ru-RU"/>
        </a:p>
      </dgm:t>
    </dgm:pt>
    <dgm:pt modelId="{1AF7BE7B-FFC6-4BFB-9512-19B67EBDA37E}" type="sibTrans" cxnId="{8EF90D51-B3BC-4A0E-8EFF-B405BD9190D6}">
      <dgm:prSet/>
      <dgm:spPr/>
      <dgm:t>
        <a:bodyPr/>
        <a:lstStyle/>
        <a:p>
          <a:endParaRPr lang="ru-RU"/>
        </a:p>
      </dgm:t>
    </dgm:pt>
    <dgm:pt modelId="{716FA185-1962-4341-B8BA-17BD387ED673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операторы системы </a:t>
          </a:r>
          <a:r>
            <a: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Минфин России и Казначейство России</a:t>
          </a:r>
          <a:endParaRPr lang="ru-RU" sz="1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656E81-4BBC-47FD-B8F7-9B2BBD809DF4}" type="parTrans" cxnId="{917C36B7-BED1-4A11-918D-55AB3899C106}">
      <dgm:prSet/>
      <dgm:spPr/>
      <dgm:t>
        <a:bodyPr/>
        <a:lstStyle/>
        <a:p>
          <a:endParaRPr lang="ru-RU"/>
        </a:p>
      </dgm:t>
    </dgm:pt>
    <dgm:pt modelId="{7094ADD5-5865-452D-AA0F-7CA45EC4C74B}" type="sibTrans" cxnId="{917C36B7-BED1-4A11-918D-55AB3899C106}">
      <dgm:prSet/>
      <dgm:spPr/>
      <dgm:t>
        <a:bodyPr/>
        <a:lstStyle/>
        <a:p>
          <a:endParaRPr lang="ru-RU"/>
        </a:p>
      </dgm:t>
    </dgm:pt>
    <dgm:pt modelId="{7DFEF782-FCBE-444F-897F-C1E7C6684072}">
      <dgm:prSet custT="1"/>
      <dgm:spPr/>
      <dgm:t>
        <a:bodyPr/>
        <a:lstStyle/>
        <a:p>
          <a:endParaRPr lang="ru-RU" sz="1400" dirty="0"/>
        </a:p>
      </dgm:t>
    </dgm:pt>
    <dgm:pt modelId="{282D9EEC-87C0-4D85-83E5-B25F039AAAB6}" type="parTrans" cxnId="{F25062F6-A8AB-41C6-AC9C-BFE2D6903246}">
      <dgm:prSet/>
      <dgm:spPr/>
      <dgm:t>
        <a:bodyPr/>
        <a:lstStyle/>
        <a:p>
          <a:endParaRPr lang="ru-RU"/>
        </a:p>
      </dgm:t>
    </dgm:pt>
    <dgm:pt modelId="{CA12896F-FA5B-4A6B-8050-184E69FD8B87}" type="sibTrans" cxnId="{F25062F6-A8AB-41C6-AC9C-BFE2D6903246}">
      <dgm:prSet/>
      <dgm:spPr/>
      <dgm:t>
        <a:bodyPr/>
        <a:lstStyle/>
        <a:p>
          <a:endParaRPr lang="ru-RU"/>
        </a:p>
      </dgm:t>
    </dgm:pt>
    <dgm:pt modelId="{15B8BD0B-3020-4A6D-B965-E12944431029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субъекты системы </a:t>
          </a:r>
          <a:r>
            <a: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участники бюджетного процесса и иные юридические и физические лица, при реализации правоотношений, одной стороной которых является участник бюджетного процесса</a:t>
          </a:r>
          <a:endParaRPr lang="ru-RU" sz="1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224D1B-0D50-4F68-8745-06DF75FFCEBD}" type="parTrans" cxnId="{11347703-2013-4166-86C5-0F8FEBF99AAB}">
      <dgm:prSet/>
      <dgm:spPr/>
      <dgm:t>
        <a:bodyPr/>
        <a:lstStyle/>
        <a:p>
          <a:endParaRPr lang="ru-RU"/>
        </a:p>
      </dgm:t>
    </dgm:pt>
    <dgm:pt modelId="{DB9908FF-0E48-457A-8E5A-BF1CBAA48624}" type="sibTrans" cxnId="{11347703-2013-4166-86C5-0F8FEBF99AAB}">
      <dgm:prSet/>
      <dgm:spPr/>
      <dgm:t>
        <a:bodyPr/>
        <a:lstStyle/>
        <a:p>
          <a:endParaRPr lang="ru-RU"/>
        </a:p>
      </dgm:t>
    </dgm:pt>
    <dgm:pt modelId="{CF377711-9DCB-46C3-97C9-732FFBD68FCB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пользователи системы  </a:t>
          </a:r>
          <a:r>
            <a:rPr lang="ru-RU" sz="1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физические и юридические лица, использующие информационный ресурс единого портала бюджетной системы Российской Федерации</a:t>
          </a:r>
          <a:endParaRPr lang="ru-RU" sz="1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D660B9-030A-4A5C-923F-D576921A0573}" type="parTrans" cxnId="{CE1F87E2-DA14-4EEE-BB92-7CE36F9736CE}">
      <dgm:prSet/>
      <dgm:spPr/>
      <dgm:t>
        <a:bodyPr/>
        <a:lstStyle/>
        <a:p>
          <a:endParaRPr lang="ru-RU"/>
        </a:p>
      </dgm:t>
    </dgm:pt>
    <dgm:pt modelId="{BED98283-8B17-4A9F-BBB9-601AD3042398}" type="sibTrans" cxnId="{CE1F87E2-DA14-4EEE-BB92-7CE36F9736CE}">
      <dgm:prSet/>
      <dgm:spPr/>
      <dgm:t>
        <a:bodyPr/>
        <a:lstStyle/>
        <a:p>
          <a:endParaRPr lang="ru-RU"/>
        </a:p>
      </dgm:t>
    </dgm:pt>
    <dgm:pt modelId="{3692D176-A05E-400C-BA18-A831C0C37C61}">
      <dgm:prSet custT="1"/>
      <dgm:spPr/>
      <dgm:t>
        <a:bodyPr/>
        <a:lstStyle/>
        <a:p>
          <a:endParaRPr lang="ru-RU" sz="1400" dirty="0"/>
        </a:p>
      </dgm:t>
    </dgm:pt>
    <dgm:pt modelId="{16011256-089D-41A0-A7BB-0B47CD9DD445}" type="parTrans" cxnId="{E23BFCD9-98C9-4912-AEC9-E95488D42C6E}">
      <dgm:prSet/>
      <dgm:spPr/>
      <dgm:t>
        <a:bodyPr/>
        <a:lstStyle/>
        <a:p>
          <a:endParaRPr lang="ru-RU"/>
        </a:p>
      </dgm:t>
    </dgm:pt>
    <dgm:pt modelId="{B000F54F-3AAB-43A9-B8F6-636986F52565}" type="sibTrans" cxnId="{E23BFCD9-98C9-4912-AEC9-E95488D42C6E}">
      <dgm:prSet/>
      <dgm:spPr/>
      <dgm:t>
        <a:bodyPr/>
        <a:lstStyle/>
        <a:p>
          <a:endParaRPr lang="ru-RU"/>
        </a:p>
      </dgm:t>
    </dgm:pt>
    <dgm:pt modelId="{39247E96-899C-4B0B-A589-0F564770D99B}" type="pres">
      <dgm:prSet presAssocID="{7B4756EF-518A-4E63-83E8-319FA24BEE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E8AE26-FED0-4364-97AD-56D0041A4F41}" type="pres">
      <dgm:prSet presAssocID="{5B7B9275-A3CC-4000-A0AF-467724E65249}" presName="composite" presStyleCnt="0"/>
      <dgm:spPr/>
    </dgm:pt>
    <dgm:pt modelId="{FDA169E9-E9CA-45BE-BBE9-2972DFDBC991}" type="pres">
      <dgm:prSet presAssocID="{5B7B9275-A3CC-4000-A0AF-467724E6524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0E235D-056B-43D5-B5AA-096612D06668}" type="pres">
      <dgm:prSet presAssocID="{5B7B9275-A3CC-4000-A0AF-467724E65249}" presName="desTx" presStyleLbl="alignAccFollowNode1" presStyleIdx="0" presStyleCnt="3" custLinFactNeighborX="-103" custLinFactNeighborY="97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0DA230-B91B-4248-AA54-11C05B98CEE9}" type="pres">
      <dgm:prSet presAssocID="{281AFD42-C4E7-4363-90CE-98C835E48CA2}" presName="space" presStyleCnt="0"/>
      <dgm:spPr/>
    </dgm:pt>
    <dgm:pt modelId="{491B362B-4A57-439D-A059-D4FDFF6B33AD}" type="pres">
      <dgm:prSet presAssocID="{42E056B9-7AFE-42DD-B138-918814E96483}" presName="composite" presStyleCnt="0"/>
      <dgm:spPr/>
    </dgm:pt>
    <dgm:pt modelId="{88499CD1-7B69-4636-819F-723C9C5C56F7}" type="pres">
      <dgm:prSet presAssocID="{42E056B9-7AFE-42DD-B138-918814E96483}" presName="parTx" presStyleLbl="alignNode1" presStyleIdx="1" presStyleCnt="3" custLinFactNeighborX="285" custLinFactNeighborY="-8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F965AD-3BDB-4190-883D-95CF33BD2EC2}" type="pres">
      <dgm:prSet presAssocID="{42E056B9-7AFE-42DD-B138-918814E9648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09306-E052-48AD-B7B9-455AFE49C084}" type="pres">
      <dgm:prSet presAssocID="{AA05E9CE-84D9-47AF-956A-021F0C6E21F5}" presName="space" presStyleCnt="0"/>
      <dgm:spPr/>
    </dgm:pt>
    <dgm:pt modelId="{233FBD19-2BE6-40F3-A96C-6D0F10FB0A03}" type="pres">
      <dgm:prSet presAssocID="{6E2E09CA-30B5-41EF-B16B-B6E7258225C9}" presName="composite" presStyleCnt="0"/>
      <dgm:spPr/>
    </dgm:pt>
    <dgm:pt modelId="{EC2370A6-4ACF-4493-9930-B39503B8DBA6}" type="pres">
      <dgm:prSet presAssocID="{6E2E09CA-30B5-41EF-B16B-B6E7258225C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1A7F3-EF1F-4213-9F15-4F5C09DAA6A8}" type="pres">
      <dgm:prSet presAssocID="{6E2E09CA-30B5-41EF-B16B-B6E7258225C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8C74D8-CF0D-4AA6-8EA9-5DB8A3F094A0}" srcId="{7B4756EF-518A-4E63-83E8-319FA24BEE93}" destId="{6E2E09CA-30B5-41EF-B16B-B6E7258225C9}" srcOrd="2" destOrd="0" parTransId="{4748F7F9-86EB-4D92-A442-1A22E2CD09D6}" sibTransId="{7B507894-1562-48EA-9538-B736F5B828EE}"/>
    <dgm:cxn modelId="{95B6785B-2F36-4863-83F9-4E3B96FF53EC}" srcId="{7B4756EF-518A-4E63-83E8-319FA24BEE93}" destId="{42E056B9-7AFE-42DD-B138-918814E96483}" srcOrd="1" destOrd="0" parTransId="{14F95C1A-0F5E-4B2C-9D87-C5D4FBD15599}" sibTransId="{AA05E9CE-84D9-47AF-956A-021F0C6E21F5}"/>
    <dgm:cxn modelId="{20087F52-0ED4-4E23-A98B-ED24F5FD527F}" type="presOf" srcId="{D867FBDC-D8FC-4A4D-BEAE-657B4F58DCE6}" destId="{40F965AD-3BDB-4190-883D-95CF33BD2EC2}" srcOrd="0" destOrd="0" presId="urn:microsoft.com/office/officeart/2005/8/layout/hList1"/>
    <dgm:cxn modelId="{253AA1C5-8E42-40F2-BD4E-142F49176FB3}" type="presOf" srcId="{6E2E09CA-30B5-41EF-B16B-B6E7258225C9}" destId="{EC2370A6-4ACF-4493-9930-B39503B8DBA6}" srcOrd="0" destOrd="0" presId="urn:microsoft.com/office/officeart/2005/8/layout/hList1"/>
    <dgm:cxn modelId="{0B391637-B25E-4639-BE41-10236A89CAD8}" type="presOf" srcId="{716FA185-1962-4341-B8BA-17BD387ED673}" destId="{5E21A7F3-EF1F-4213-9F15-4F5C09DAA6A8}" srcOrd="0" destOrd="1" presId="urn:microsoft.com/office/officeart/2005/8/layout/hList1"/>
    <dgm:cxn modelId="{A6E23C79-35FB-4894-B12A-19708BFA2664}" type="presOf" srcId="{15B8BD0B-3020-4A6D-B965-E12944431029}" destId="{5E21A7F3-EF1F-4213-9F15-4F5C09DAA6A8}" srcOrd="0" destOrd="2" presId="urn:microsoft.com/office/officeart/2005/8/layout/hList1"/>
    <dgm:cxn modelId="{CE1F87E2-DA14-4EEE-BB92-7CE36F9736CE}" srcId="{6E2E09CA-30B5-41EF-B16B-B6E7258225C9}" destId="{CF377711-9DCB-46C3-97C9-732FFBD68FCB}" srcOrd="3" destOrd="0" parTransId="{71D660B9-030A-4A5C-923F-D576921A0573}" sibTransId="{BED98283-8B17-4A9F-BBB9-601AD3042398}"/>
    <dgm:cxn modelId="{FCAEC282-F4A0-4F1D-8A07-47706C79DE88}" type="presOf" srcId="{3692D176-A05E-400C-BA18-A831C0C37C61}" destId="{5E21A7F3-EF1F-4213-9F15-4F5C09DAA6A8}" srcOrd="0" destOrd="4" presId="urn:microsoft.com/office/officeart/2005/8/layout/hList1"/>
    <dgm:cxn modelId="{917C36B7-BED1-4A11-918D-55AB3899C106}" srcId="{6E2E09CA-30B5-41EF-B16B-B6E7258225C9}" destId="{716FA185-1962-4341-B8BA-17BD387ED673}" srcOrd="1" destOrd="0" parTransId="{C5656E81-4BBC-47FD-B8F7-9B2BBD809DF4}" sibTransId="{7094ADD5-5865-452D-AA0F-7CA45EC4C74B}"/>
    <dgm:cxn modelId="{2DD0BEC6-0DA0-4052-A0B3-3746F81D4549}" type="presOf" srcId="{171B6949-46D0-4143-AB1D-F7F24013E7B2}" destId="{C60E235D-056B-43D5-B5AA-096612D06668}" srcOrd="0" destOrd="0" presId="urn:microsoft.com/office/officeart/2005/8/layout/hList1"/>
    <dgm:cxn modelId="{11347703-2013-4166-86C5-0F8FEBF99AAB}" srcId="{6E2E09CA-30B5-41EF-B16B-B6E7258225C9}" destId="{15B8BD0B-3020-4A6D-B965-E12944431029}" srcOrd="2" destOrd="0" parTransId="{3D224D1B-0D50-4F68-8745-06DF75FFCEBD}" sibTransId="{DB9908FF-0E48-457A-8E5A-BF1CBAA48624}"/>
    <dgm:cxn modelId="{FE63FC90-4A9C-4DD0-8A6A-CF106B42883F}" type="presOf" srcId="{7DFEF782-FCBE-444F-897F-C1E7C6684072}" destId="{40F965AD-3BDB-4190-883D-95CF33BD2EC2}" srcOrd="0" destOrd="1" presId="urn:microsoft.com/office/officeart/2005/8/layout/hList1"/>
    <dgm:cxn modelId="{F25062F6-A8AB-41C6-AC9C-BFE2D6903246}" srcId="{42E056B9-7AFE-42DD-B138-918814E96483}" destId="{7DFEF782-FCBE-444F-897F-C1E7C6684072}" srcOrd="1" destOrd="0" parTransId="{282D9EEC-87C0-4D85-83E5-B25F039AAAB6}" sibTransId="{CA12896F-FA5B-4A6B-8050-184E69FD8B87}"/>
    <dgm:cxn modelId="{FA4C2583-3B76-4160-84B0-B7F45F3DB8C4}" type="presOf" srcId="{FE0B0877-D572-4C90-A7C2-98009779DE1F}" destId="{5E21A7F3-EF1F-4213-9F15-4F5C09DAA6A8}" srcOrd="0" destOrd="0" presId="urn:microsoft.com/office/officeart/2005/8/layout/hList1"/>
    <dgm:cxn modelId="{8EF90D51-B3BC-4A0E-8EFF-B405BD9190D6}" srcId="{6E2E09CA-30B5-41EF-B16B-B6E7258225C9}" destId="{FE0B0877-D572-4C90-A7C2-98009779DE1F}" srcOrd="0" destOrd="0" parTransId="{C2BC0218-5F47-4CC5-8672-C433AC17358B}" sibTransId="{1AF7BE7B-FFC6-4BFB-9512-19B67EBDA37E}"/>
    <dgm:cxn modelId="{89D224E8-C1E9-4644-89E6-B8D34A130EE2}" type="presOf" srcId="{7B4756EF-518A-4E63-83E8-319FA24BEE93}" destId="{39247E96-899C-4B0B-A589-0F564770D99B}" srcOrd="0" destOrd="0" presId="urn:microsoft.com/office/officeart/2005/8/layout/hList1"/>
    <dgm:cxn modelId="{C64A3B09-BF7E-45C5-99F4-D3E5680A5716}" srcId="{5B7B9275-A3CC-4000-A0AF-467724E65249}" destId="{171B6949-46D0-4143-AB1D-F7F24013E7B2}" srcOrd="0" destOrd="0" parTransId="{7A7F94B8-BE27-4491-936D-01961D42E993}" sibTransId="{DF5FF249-9C73-432F-ACFC-A7E3480E03C7}"/>
    <dgm:cxn modelId="{358CB910-2D0C-4EFE-9BA3-AD86589B27D6}" type="presOf" srcId="{5B7B9275-A3CC-4000-A0AF-467724E65249}" destId="{FDA169E9-E9CA-45BE-BBE9-2972DFDBC991}" srcOrd="0" destOrd="0" presId="urn:microsoft.com/office/officeart/2005/8/layout/hList1"/>
    <dgm:cxn modelId="{7E9CEAAF-B256-4651-9EB8-C235F63E5A0C}" srcId="{42E056B9-7AFE-42DD-B138-918814E96483}" destId="{D867FBDC-D8FC-4A4D-BEAE-657B4F58DCE6}" srcOrd="0" destOrd="0" parTransId="{99BBCD4C-91EE-4FA5-920F-92F8D9F23253}" sibTransId="{34A2F99D-B49E-4916-9BED-2B9CFA4E1025}"/>
    <dgm:cxn modelId="{4D0A5F2D-DCEA-4026-AA65-FFA84B107A6A}" type="presOf" srcId="{CF377711-9DCB-46C3-97C9-732FFBD68FCB}" destId="{5E21A7F3-EF1F-4213-9F15-4F5C09DAA6A8}" srcOrd="0" destOrd="3" presId="urn:microsoft.com/office/officeart/2005/8/layout/hList1"/>
    <dgm:cxn modelId="{E23BFCD9-98C9-4912-AEC9-E95488D42C6E}" srcId="{6E2E09CA-30B5-41EF-B16B-B6E7258225C9}" destId="{3692D176-A05E-400C-BA18-A831C0C37C61}" srcOrd="4" destOrd="0" parTransId="{16011256-089D-41A0-A7BB-0B47CD9DD445}" sibTransId="{B000F54F-3AAB-43A9-B8F6-636986F52565}"/>
    <dgm:cxn modelId="{76D508FF-A0E6-4B56-8FF4-2FBDE9EF001F}" type="presOf" srcId="{42E056B9-7AFE-42DD-B138-918814E96483}" destId="{88499CD1-7B69-4636-819F-723C9C5C56F7}" srcOrd="0" destOrd="0" presId="urn:microsoft.com/office/officeart/2005/8/layout/hList1"/>
    <dgm:cxn modelId="{74FB5E98-D569-441C-A0C8-FAB98E11D0D0}" srcId="{7B4756EF-518A-4E63-83E8-319FA24BEE93}" destId="{5B7B9275-A3CC-4000-A0AF-467724E65249}" srcOrd="0" destOrd="0" parTransId="{B160819D-7B2A-44C4-8B35-BAABDC341FB5}" sibTransId="{281AFD42-C4E7-4363-90CE-98C835E48CA2}"/>
    <dgm:cxn modelId="{E1748AF5-5AEF-4702-B46A-244B3AA7E7C4}" type="presParOf" srcId="{39247E96-899C-4B0B-A589-0F564770D99B}" destId="{5EE8AE26-FED0-4364-97AD-56D0041A4F41}" srcOrd="0" destOrd="0" presId="urn:microsoft.com/office/officeart/2005/8/layout/hList1"/>
    <dgm:cxn modelId="{8410795D-A40C-4446-9C7F-4AE918F9415F}" type="presParOf" srcId="{5EE8AE26-FED0-4364-97AD-56D0041A4F41}" destId="{FDA169E9-E9CA-45BE-BBE9-2972DFDBC991}" srcOrd="0" destOrd="0" presId="urn:microsoft.com/office/officeart/2005/8/layout/hList1"/>
    <dgm:cxn modelId="{E4460ABA-36B9-4D63-A5A1-A8DA6625D1B0}" type="presParOf" srcId="{5EE8AE26-FED0-4364-97AD-56D0041A4F41}" destId="{C60E235D-056B-43D5-B5AA-096612D06668}" srcOrd="1" destOrd="0" presId="urn:microsoft.com/office/officeart/2005/8/layout/hList1"/>
    <dgm:cxn modelId="{00742CFE-D338-4CC3-AAC1-BD6C5345DCA9}" type="presParOf" srcId="{39247E96-899C-4B0B-A589-0F564770D99B}" destId="{AE0DA230-B91B-4248-AA54-11C05B98CEE9}" srcOrd="1" destOrd="0" presId="urn:microsoft.com/office/officeart/2005/8/layout/hList1"/>
    <dgm:cxn modelId="{2E052941-4DE8-4B6B-B3AB-7A46E2C28FA2}" type="presParOf" srcId="{39247E96-899C-4B0B-A589-0F564770D99B}" destId="{491B362B-4A57-439D-A059-D4FDFF6B33AD}" srcOrd="2" destOrd="0" presId="urn:microsoft.com/office/officeart/2005/8/layout/hList1"/>
    <dgm:cxn modelId="{F92393E8-16C9-4813-869D-426F5972340D}" type="presParOf" srcId="{491B362B-4A57-439D-A059-D4FDFF6B33AD}" destId="{88499CD1-7B69-4636-819F-723C9C5C56F7}" srcOrd="0" destOrd="0" presId="urn:microsoft.com/office/officeart/2005/8/layout/hList1"/>
    <dgm:cxn modelId="{012CCEE5-9265-4CD3-83ED-9A8D24B23117}" type="presParOf" srcId="{491B362B-4A57-439D-A059-D4FDFF6B33AD}" destId="{40F965AD-3BDB-4190-883D-95CF33BD2EC2}" srcOrd="1" destOrd="0" presId="urn:microsoft.com/office/officeart/2005/8/layout/hList1"/>
    <dgm:cxn modelId="{298B0B25-D04F-473F-83AD-A696C8DA6FC9}" type="presParOf" srcId="{39247E96-899C-4B0B-A589-0F564770D99B}" destId="{BFC09306-E052-48AD-B7B9-455AFE49C084}" srcOrd="3" destOrd="0" presId="urn:microsoft.com/office/officeart/2005/8/layout/hList1"/>
    <dgm:cxn modelId="{26D95B5D-A71B-4CB4-822A-9E99473D707D}" type="presParOf" srcId="{39247E96-899C-4B0B-A589-0F564770D99B}" destId="{233FBD19-2BE6-40F3-A96C-6D0F10FB0A03}" srcOrd="4" destOrd="0" presId="urn:microsoft.com/office/officeart/2005/8/layout/hList1"/>
    <dgm:cxn modelId="{6634AEC4-8AD9-4B4E-B715-DA4C8EAF7520}" type="presParOf" srcId="{233FBD19-2BE6-40F3-A96C-6D0F10FB0A03}" destId="{EC2370A6-4ACF-4493-9930-B39503B8DBA6}" srcOrd="0" destOrd="0" presId="urn:microsoft.com/office/officeart/2005/8/layout/hList1"/>
    <dgm:cxn modelId="{14691FE5-D2EF-4225-9E30-8CC47DB4A0DA}" type="presParOf" srcId="{233FBD19-2BE6-40F3-A96C-6D0F10FB0A03}" destId="{5E21A7F3-EF1F-4213-9F15-4F5C09DAA6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829BF3-84E9-4918-9B8D-DE4B05AC729C}" type="doc">
      <dgm:prSet loTypeId="urn:microsoft.com/office/officeart/2009/3/layout/StepUpProcess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6514A31-23A1-4653-9073-1334132FB989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Формирование и ведение Ведомственных перечней государственных и муниципальных услуг и работ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11012357-4AB9-425E-B76E-388BDE78BDAF}" type="parTrans" cxnId="{90E77765-5F51-48BD-9E0E-C5A1F2AE23F5}">
      <dgm:prSet/>
      <dgm:spPr/>
      <dgm:t>
        <a:bodyPr/>
        <a:lstStyle/>
        <a:p>
          <a:endParaRPr lang="ru-RU"/>
        </a:p>
      </dgm:t>
    </dgm:pt>
    <dgm:pt modelId="{4A6A54C0-48DC-4414-80A7-7B96C24BBB05}" type="sibTrans" cxnId="{90E77765-5F51-48BD-9E0E-C5A1F2AE23F5}">
      <dgm:prSet/>
      <dgm:spPr/>
      <dgm:t>
        <a:bodyPr/>
        <a:lstStyle/>
        <a:p>
          <a:endParaRPr lang="ru-RU"/>
        </a:p>
      </dgm:t>
    </dgm:pt>
    <dgm:pt modelId="{E7A6B4BD-C481-4385-A033-D945D4041EA5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Внесение изменений в Базовые (отраслевые) перечни государственных и муниципальных услуг и работ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24FA560F-C37B-4C66-93D4-E7FB602D04D3}" type="parTrans" cxnId="{5C77ADF5-CCFD-4CDC-A910-C68489AD51B4}">
      <dgm:prSet/>
      <dgm:spPr/>
      <dgm:t>
        <a:bodyPr/>
        <a:lstStyle/>
        <a:p>
          <a:endParaRPr lang="ru-RU"/>
        </a:p>
      </dgm:t>
    </dgm:pt>
    <dgm:pt modelId="{EBBB5C00-8346-453B-B5C8-236A3A304AE0}" type="sibTrans" cxnId="{5C77ADF5-CCFD-4CDC-A910-C68489AD51B4}">
      <dgm:prSet/>
      <dgm:spPr/>
      <dgm:t>
        <a:bodyPr/>
        <a:lstStyle/>
        <a:p>
          <a:endParaRPr lang="ru-RU"/>
        </a:p>
      </dgm:t>
    </dgm:pt>
    <dgm:pt modelId="{887DEE0A-3C00-481C-B25B-5D89D48291C9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Формирование и ведение реестра участников бюджетного процесса, а также юридических лиц, не являющихся участниками бюджетного процесса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9E7585E1-C17D-4478-A724-E530D1F2D2F5}" type="parTrans" cxnId="{C724C26C-7042-4F75-8FCA-A8A03894000F}">
      <dgm:prSet/>
      <dgm:spPr/>
      <dgm:t>
        <a:bodyPr/>
        <a:lstStyle/>
        <a:p>
          <a:endParaRPr lang="ru-RU"/>
        </a:p>
      </dgm:t>
    </dgm:pt>
    <dgm:pt modelId="{40B7B931-B94C-4492-BABC-002D159D96E8}" type="sibTrans" cxnId="{C724C26C-7042-4F75-8FCA-A8A03894000F}">
      <dgm:prSet/>
      <dgm:spPr/>
      <dgm:t>
        <a:bodyPr/>
        <a:lstStyle/>
        <a:p>
          <a:endParaRPr lang="ru-RU"/>
        </a:p>
      </dgm:t>
    </dgm:pt>
    <dgm:pt modelId="{6AC7D5A2-8EBD-4BFF-8B2D-76F2E985DC50}" type="pres">
      <dgm:prSet presAssocID="{7D829BF3-84E9-4918-9B8D-DE4B05AC729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B8B93CB-9640-4B2F-98D0-D8858FC909E2}" type="pres">
      <dgm:prSet presAssocID="{36514A31-23A1-4653-9073-1334132FB989}" presName="composite" presStyleCnt="0"/>
      <dgm:spPr/>
    </dgm:pt>
    <dgm:pt modelId="{817DB4DC-EA0E-40D9-BC34-AC1C888B8FEA}" type="pres">
      <dgm:prSet presAssocID="{36514A31-23A1-4653-9073-1334132FB989}" presName="LShape" presStyleLbl="alignNode1" presStyleIdx="0" presStyleCnt="5"/>
      <dgm:spPr/>
    </dgm:pt>
    <dgm:pt modelId="{8FBA9E91-3784-45AF-B1B9-AE01BA2090E6}" type="pres">
      <dgm:prSet presAssocID="{36514A31-23A1-4653-9073-1334132FB989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CEA50-2CF1-482D-9F23-BBB45F9C2197}" type="pres">
      <dgm:prSet presAssocID="{36514A31-23A1-4653-9073-1334132FB989}" presName="Triangle" presStyleLbl="alignNode1" presStyleIdx="1" presStyleCnt="5"/>
      <dgm:spPr/>
    </dgm:pt>
    <dgm:pt modelId="{450BC4ED-3FC0-4C1A-9BE7-79EE4552170A}" type="pres">
      <dgm:prSet presAssocID="{4A6A54C0-48DC-4414-80A7-7B96C24BBB05}" presName="sibTrans" presStyleCnt="0"/>
      <dgm:spPr/>
    </dgm:pt>
    <dgm:pt modelId="{21CA0EE2-AED6-4334-ABDD-8EA18985140E}" type="pres">
      <dgm:prSet presAssocID="{4A6A54C0-48DC-4414-80A7-7B96C24BBB05}" presName="space" presStyleCnt="0"/>
      <dgm:spPr/>
    </dgm:pt>
    <dgm:pt modelId="{4FB3F929-EDBA-4A92-8A2A-A51318BFD6D7}" type="pres">
      <dgm:prSet presAssocID="{E7A6B4BD-C481-4385-A033-D945D4041EA5}" presName="composite" presStyleCnt="0"/>
      <dgm:spPr/>
    </dgm:pt>
    <dgm:pt modelId="{F9D94838-BAA6-48CC-983C-DE0AEF5579B5}" type="pres">
      <dgm:prSet presAssocID="{E7A6B4BD-C481-4385-A033-D945D4041EA5}" presName="LShape" presStyleLbl="alignNode1" presStyleIdx="2" presStyleCnt="5"/>
      <dgm:spPr/>
    </dgm:pt>
    <dgm:pt modelId="{7E52EED7-C37F-41F1-97BF-141593CA2441}" type="pres">
      <dgm:prSet presAssocID="{E7A6B4BD-C481-4385-A033-D945D4041EA5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A5BA6E-357F-461D-B0A2-243D99684A1E}" type="pres">
      <dgm:prSet presAssocID="{E7A6B4BD-C481-4385-A033-D945D4041EA5}" presName="Triangle" presStyleLbl="alignNode1" presStyleIdx="3" presStyleCnt="5"/>
      <dgm:spPr/>
    </dgm:pt>
    <dgm:pt modelId="{0D094021-FC47-4BCB-9C9B-3961545978E5}" type="pres">
      <dgm:prSet presAssocID="{EBBB5C00-8346-453B-B5C8-236A3A304AE0}" presName="sibTrans" presStyleCnt="0"/>
      <dgm:spPr/>
    </dgm:pt>
    <dgm:pt modelId="{F7E8E39A-BB3D-4886-B177-4461B82944B6}" type="pres">
      <dgm:prSet presAssocID="{EBBB5C00-8346-453B-B5C8-236A3A304AE0}" presName="space" presStyleCnt="0"/>
      <dgm:spPr/>
    </dgm:pt>
    <dgm:pt modelId="{3325B3AE-5CF3-4FBB-A05A-ACDD319BB199}" type="pres">
      <dgm:prSet presAssocID="{887DEE0A-3C00-481C-B25B-5D89D48291C9}" presName="composite" presStyleCnt="0"/>
      <dgm:spPr/>
    </dgm:pt>
    <dgm:pt modelId="{AD8A96CE-2F5A-4442-ABED-541726CE7AF8}" type="pres">
      <dgm:prSet presAssocID="{887DEE0A-3C00-481C-B25B-5D89D48291C9}" presName="LShape" presStyleLbl="alignNode1" presStyleIdx="4" presStyleCnt="5"/>
      <dgm:spPr/>
    </dgm:pt>
    <dgm:pt modelId="{8614AC2B-0EED-455D-8007-AD7C470A7B3B}" type="pres">
      <dgm:prSet presAssocID="{887DEE0A-3C00-481C-B25B-5D89D48291C9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87C5F7-3703-479D-B451-F1C869EB2EC9}" type="presOf" srcId="{36514A31-23A1-4653-9073-1334132FB989}" destId="{8FBA9E91-3784-45AF-B1B9-AE01BA2090E6}" srcOrd="0" destOrd="0" presId="urn:microsoft.com/office/officeart/2009/3/layout/StepUpProcess"/>
    <dgm:cxn modelId="{4042A8A6-D500-4344-A0AD-3EE98A4EE826}" type="presOf" srcId="{887DEE0A-3C00-481C-B25B-5D89D48291C9}" destId="{8614AC2B-0EED-455D-8007-AD7C470A7B3B}" srcOrd="0" destOrd="0" presId="urn:microsoft.com/office/officeart/2009/3/layout/StepUpProcess"/>
    <dgm:cxn modelId="{90E77765-5F51-48BD-9E0E-C5A1F2AE23F5}" srcId="{7D829BF3-84E9-4918-9B8D-DE4B05AC729C}" destId="{36514A31-23A1-4653-9073-1334132FB989}" srcOrd="0" destOrd="0" parTransId="{11012357-4AB9-425E-B76E-388BDE78BDAF}" sibTransId="{4A6A54C0-48DC-4414-80A7-7B96C24BBB05}"/>
    <dgm:cxn modelId="{5C77ADF5-CCFD-4CDC-A910-C68489AD51B4}" srcId="{7D829BF3-84E9-4918-9B8D-DE4B05AC729C}" destId="{E7A6B4BD-C481-4385-A033-D945D4041EA5}" srcOrd="1" destOrd="0" parTransId="{24FA560F-C37B-4C66-93D4-E7FB602D04D3}" sibTransId="{EBBB5C00-8346-453B-B5C8-236A3A304AE0}"/>
    <dgm:cxn modelId="{ED5946F7-3A27-41FC-B683-BA33F24427A9}" type="presOf" srcId="{E7A6B4BD-C481-4385-A033-D945D4041EA5}" destId="{7E52EED7-C37F-41F1-97BF-141593CA2441}" srcOrd="0" destOrd="0" presId="urn:microsoft.com/office/officeart/2009/3/layout/StepUpProcess"/>
    <dgm:cxn modelId="{3B532B81-46EC-4760-A53D-DD71D6A47A63}" type="presOf" srcId="{7D829BF3-84E9-4918-9B8D-DE4B05AC729C}" destId="{6AC7D5A2-8EBD-4BFF-8B2D-76F2E985DC50}" srcOrd="0" destOrd="0" presId="urn:microsoft.com/office/officeart/2009/3/layout/StepUpProcess"/>
    <dgm:cxn modelId="{C724C26C-7042-4F75-8FCA-A8A03894000F}" srcId="{7D829BF3-84E9-4918-9B8D-DE4B05AC729C}" destId="{887DEE0A-3C00-481C-B25B-5D89D48291C9}" srcOrd="2" destOrd="0" parTransId="{9E7585E1-C17D-4478-A724-E530D1F2D2F5}" sibTransId="{40B7B931-B94C-4492-BABC-002D159D96E8}"/>
    <dgm:cxn modelId="{A4DAE0A8-EC46-47A0-A97D-AB3F8B26D956}" type="presParOf" srcId="{6AC7D5A2-8EBD-4BFF-8B2D-76F2E985DC50}" destId="{1B8B93CB-9640-4B2F-98D0-D8858FC909E2}" srcOrd="0" destOrd="0" presId="urn:microsoft.com/office/officeart/2009/3/layout/StepUpProcess"/>
    <dgm:cxn modelId="{7938A755-0604-4D4C-BD2E-EDB8CA045E8C}" type="presParOf" srcId="{1B8B93CB-9640-4B2F-98D0-D8858FC909E2}" destId="{817DB4DC-EA0E-40D9-BC34-AC1C888B8FEA}" srcOrd="0" destOrd="0" presId="urn:microsoft.com/office/officeart/2009/3/layout/StepUpProcess"/>
    <dgm:cxn modelId="{43F65D7F-CD5F-4228-BC48-023B1124483A}" type="presParOf" srcId="{1B8B93CB-9640-4B2F-98D0-D8858FC909E2}" destId="{8FBA9E91-3784-45AF-B1B9-AE01BA2090E6}" srcOrd="1" destOrd="0" presId="urn:microsoft.com/office/officeart/2009/3/layout/StepUpProcess"/>
    <dgm:cxn modelId="{087B8902-0D35-446A-9C88-FC85B15228E1}" type="presParOf" srcId="{1B8B93CB-9640-4B2F-98D0-D8858FC909E2}" destId="{A0ECEA50-2CF1-482D-9F23-BBB45F9C2197}" srcOrd="2" destOrd="0" presId="urn:microsoft.com/office/officeart/2009/3/layout/StepUpProcess"/>
    <dgm:cxn modelId="{D96C42F7-EE20-4C1F-99BB-3481B69F4B47}" type="presParOf" srcId="{6AC7D5A2-8EBD-4BFF-8B2D-76F2E985DC50}" destId="{450BC4ED-3FC0-4C1A-9BE7-79EE4552170A}" srcOrd="1" destOrd="0" presId="urn:microsoft.com/office/officeart/2009/3/layout/StepUpProcess"/>
    <dgm:cxn modelId="{D201A7A3-0E5F-43CF-8CB5-BE0CB6F5F4AF}" type="presParOf" srcId="{450BC4ED-3FC0-4C1A-9BE7-79EE4552170A}" destId="{21CA0EE2-AED6-4334-ABDD-8EA18985140E}" srcOrd="0" destOrd="0" presId="urn:microsoft.com/office/officeart/2009/3/layout/StepUpProcess"/>
    <dgm:cxn modelId="{C249FC88-B659-4AFB-BE96-66B292E196F1}" type="presParOf" srcId="{6AC7D5A2-8EBD-4BFF-8B2D-76F2E985DC50}" destId="{4FB3F929-EDBA-4A92-8A2A-A51318BFD6D7}" srcOrd="2" destOrd="0" presId="urn:microsoft.com/office/officeart/2009/3/layout/StepUpProcess"/>
    <dgm:cxn modelId="{AA14F6DD-B8DA-47C0-987A-72B760347343}" type="presParOf" srcId="{4FB3F929-EDBA-4A92-8A2A-A51318BFD6D7}" destId="{F9D94838-BAA6-48CC-983C-DE0AEF5579B5}" srcOrd="0" destOrd="0" presId="urn:microsoft.com/office/officeart/2009/3/layout/StepUpProcess"/>
    <dgm:cxn modelId="{86D18BB3-F4CE-4315-8066-44B1E54F5D9C}" type="presParOf" srcId="{4FB3F929-EDBA-4A92-8A2A-A51318BFD6D7}" destId="{7E52EED7-C37F-41F1-97BF-141593CA2441}" srcOrd="1" destOrd="0" presId="urn:microsoft.com/office/officeart/2009/3/layout/StepUpProcess"/>
    <dgm:cxn modelId="{6CE9D4E5-5331-440C-8510-DF3BF026B3B8}" type="presParOf" srcId="{4FB3F929-EDBA-4A92-8A2A-A51318BFD6D7}" destId="{F1A5BA6E-357F-461D-B0A2-243D99684A1E}" srcOrd="2" destOrd="0" presId="urn:microsoft.com/office/officeart/2009/3/layout/StepUpProcess"/>
    <dgm:cxn modelId="{17342A7B-BB95-4474-920C-2DB2B9FA7036}" type="presParOf" srcId="{6AC7D5A2-8EBD-4BFF-8B2D-76F2E985DC50}" destId="{0D094021-FC47-4BCB-9C9B-3961545978E5}" srcOrd="3" destOrd="0" presId="urn:microsoft.com/office/officeart/2009/3/layout/StepUpProcess"/>
    <dgm:cxn modelId="{06C65683-C579-498F-BB5A-6A034A1A0389}" type="presParOf" srcId="{0D094021-FC47-4BCB-9C9B-3961545978E5}" destId="{F7E8E39A-BB3D-4886-B177-4461B82944B6}" srcOrd="0" destOrd="0" presId="urn:microsoft.com/office/officeart/2009/3/layout/StepUpProcess"/>
    <dgm:cxn modelId="{7D6B1454-5CD7-480B-87B4-E7B5BB740436}" type="presParOf" srcId="{6AC7D5A2-8EBD-4BFF-8B2D-76F2E985DC50}" destId="{3325B3AE-5CF3-4FBB-A05A-ACDD319BB199}" srcOrd="4" destOrd="0" presId="urn:microsoft.com/office/officeart/2009/3/layout/StepUpProcess"/>
    <dgm:cxn modelId="{FFFB0CF7-11DA-492C-B891-796D9227F54D}" type="presParOf" srcId="{3325B3AE-5CF3-4FBB-A05A-ACDD319BB199}" destId="{AD8A96CE-2F5A-4442-ABED-541726CE7AF8}" srcOrd="0" destOrd="0" presId="urn:microsoft.com/office/officeart/2009/3/layout/StepUpProcess"/>
    <dgm:cxn modelId="{97207DF2-3072-4708-8FDD-8371ED44E089}" type="presParOf" srcId="{3325B3AE-5CF3-4FBB-A05A-ACDD319BB199}" destId="{8614AC2B-0EED-455D-8007-AD7C470A7B3B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06746E-D01A-4625-8C32-481E48A5211C}" type="doc">
      <dgm:prSet loTypeId="urn:microsoft.com/office/officeart/2005/8/layout/vList5" loCatId="list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8A7BCA68-DD4E-44FE-AFDB-125A87B3818A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финансовый орган субъекта Российской Федерации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D24AE4-6A10-44D4-84B6-7EB54713AE62}" type="parTrans" cxnId="{933D4336-70B8-44C0-B35A-02F742F7BAC1}">
      <dgm:prSet/>
      <dgm:spPr/>
      <dgm:t>
        <a:bodyPr/>
        <a:lstStyle/>
        <a:p>
          <a:endParaRPr lang="ru-RU"/>
        </a:p>
      </dgm:t>
    </dgm:pt>
    <dgm:pt modelId="{AE2136A0-4B98-495C-B2D9-2A8FE72254DA}" type="sibTrans" cxnId="{933D4336-70B8-44C0-B35A-02F742F7BAC1}">
      <dgm:prSet/>
      <dgm:spPr/>
      <dgm:t>
        <a:bodyPr/>
        <a:lstStyle/>
        <a:p>
          <a:endParaRPr lang="ru-RU"/>
        </a:p>
      </dgm:t>
    </dgm:pt>
    <dgm:pt modelId="{9523D050-010F-4249-A8B8-1ACAA149D758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Организации, созданные субъектом РФ,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неучастники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бюджетного процесса, получающие средства из бюджета субъекта РФ</a:t>
          </a:r>
          <a:endParaRPr lang="ru-RU" sz="1800" dirty="0"/>
        </a:p>
      </dgm:t>
    </dgm:pt>
    <dgm:pt modelId="{B5851321-5D4D-459D-9D4A-5067075E45EA}" type="parTrans" cxnId="{7D7001A1-CAEB-45B1-B6F0-4ACEBCC7BF6D}">
      <dgm:prSet/>
      <dgm:spPr/>
      <dgm:t>
        <a:bodyPr/>
        <a:lstStyle/>
        <a:p>
          <a:endParaRPr lang="ru-RU"/>
        </a:p>
      </dgm:t>
    </dgm:pt>
    <dgm:pt modelId="{0680F641-DAF1-4CAC-B756-E47C92BCEB60}" type="sibTrans" cxnId="{7D7001A1-CAEB-45B1-B6F0-4ACEBCC7BF6D}">
      <dgm:prSet/>
      <dgm:spPr/>
      <dgm:t>
        <a:bodyPr/>
        <a:lstStyle/>
        <a:p>
          <a:endParaRPr lang="ru-RU"/>
        </a:p>
      </dgm:t>
    </dgm:pt>
    <dgm:pt modelId="{F3F07341-AB7C-4627-B7E5-08272079C844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финансовый орган муниципального образования </a:t>
          </a:r>
          <a:endParaRPr lang="ru-RU" sz="2000" dirty="0"/>
        </a:p>
      </dgm:t>
    </dgm:pt>
    <dgm:pt modelId="{06921CAD-1469-4437-8EDE-FA6A919060B9}" type="parTrans" cxnId="{3C4EDDC9-9387-4173-83BF-EED157A6FE42}">
      <dgm:prSet/>
      <dgm:spPr/>
      <dgm:t>
        <a:bodyPr/>
        <a:lstStyle/>
        <a:p>
          <a:endParaRPr lang="ru-RU"/>
        </a:p>
      </dgm:t>
    </dgm:pt>
    <dgm:pt modelId="{E77458FD-3ABD-460A-BF7D-055025C1CA9E}" type="sibTrans" cxnId="{3C4EDDC9-9387-4173-83BF-EED157A6FE42}">
      <dgm:prSet/>
      <dgm:spPr/>
      <dgm:t>
        <a:bodyPr/>
        <a:lstStyle/>
        <a:p>
          <a:endParaRPr lang="ru-RU"/>
        </a:p>
      </dgm:t>
    </dgm:pt>
    <dgm:pt modelId="{D4BE0C7A-F1AB-42AE-A79B-85EAA8A43A2B}">
      <dgm:prSet phldrT="[Текст]" custT="1"/>
      <dgm:spPr/>
      <dgm:t>
        <a:bodyPr/>
        <a:lstStyle/>
        <a:p>
          <a:pPr algn="l"/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Организации, созданные муниципальным образованием, </a:t>
          </a:r>
          <a:r>
            <a:rPr lang="ru-RU" sz="1600" b="0" dirty="0" err="1" smtClean="0">
              <a:latin typeface="Times New Roman" pitchFamily="18" charset="0"/>
              <a:cs typeface="Times New Roman" pitchFamily="18" charset="0"/>
            </a:rPr>
            <a:t>неучастники</a:t>
          </a:r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 бюджетного процесса, получающие средства из местного бюджета </a:t>
          </a:r>
          <a:endParaRPr lang="ru-RU" sz="1600" b="0" dirty="0"/>
        </a:p>
      </dgm:t>
    </dgm:pt>
    <dgm:pt modelId="{E201C312-CE76-4D9D-A610-B89107761B6D}" type="parTrans" cxnId="{200E5D49-3650-4173-85D7-9D302F419E9E}">
      <dgm:prSet/>
      <dgm:spPr/>
      <dgm:t>
        <a:bodyPr/>
        <a:lstStyle/>
        <a:p>
          <a:endParaRPr lang="ru-RU"/>
        </a:p>
      </dgm:t>
    </dgm:pt>
    <dgm:pt modelId="{2EE2B4B1-ECA5-4F78-866A-121B241AEF9F}" type="sibTrans" cxnId="{200E5D49-3650-4173-85D7-9D302F419E9E}">
      <dgm:prSet/>
      <dgm:spPr/>
      <dgm:t>
        <a:bodyPr/>
        <a:lstStyle/>
        <a:p>
          <a:endParaRPr lang="ru-RU"/>
        </a:p>
      </dgm:t>
    </dgm:pt>
    <dgm:pt modelId="{50F9C751-D69F-479A-874D-942DF8771B99}" type="pres">
      <dgm:prSet presAssocID="{D506746E-D01A-4625-8C32-481E48A5211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B2E280-CA80-4ED4-BE6C-DE3F751AA54A}" type="pres">
      <dgm:prSet presAssocID="{8A7BCA68-DD4E-44FE-AFDB-125A87B3818A}" presName="linNode" presStyleCnt="0"/>
      <dgm:spPr/>
    </dgm:pt>
    <dgm:pt modelId="{44B19358-28AE-47CE-831C-177D62C37DFF}" type="pres">
      <dgm:prSet presAssocID="{8A7BCA68-DD4E-44FE-AFDB-125A87B3818A}" presName="parentText" presStyleLbl="node1" presStyleIdx="0" presStyleCnt="2" custScaleX="136799" custScaleY="572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CD24EB-E61F-4223-8D5E-ABD5A38DFB69}" type="pres">
      <dgm:prSet presAssocID="{8A7BCA68-DD4E-44FE-AFDB-125A87B3818A}" presName="descendantText" presStyleLbl="alignAccFollowNode1" presStyleIdx="0" presStyleCnt="2" custScaleY="448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B928C8-7F6F-4C14-82FB-C83F33924F3B}" type="pres">
      <dgm:prSet presAssocID="{AE2136A0-4B98-495C-B2D9-2A8FE72254DA}" presName="sp" presStyleCnt="0"/>
      <dgm:spPr/>
    </dgm:pt>
    <dgm:pt modelId="{2F3A8A8E-6DC2-420E-92A7-6B022A2F8B93}" type="pres">
      <dgm:prSet presAssocID="{F3F07341-AB7C-4627-B7E5-08272079C844}" presName="linNode" presStyleCnt="0"/>
      <dgm:spPr/>
    </dgm:pt>
    <dgm:pt modelId="{D6B3CCE4-387B-4F0D-8590-19CA8E4F2699}" type="pres">
      <dgm:prSet presAssocID="{F3F07341-AB7C-4627-B7E5-08272079C844}" presName="parentText" presStyleLbl="node1" presStyleIdx="1" presStyleCnt="2" custScaleX="139608" custScaleY="5900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443955-230A-4FE7-A534-067D4C906B0B}" type="pres">
      <dgm:prSet presAssocID="{F3F07341-AB7C-4627-B7E5-08272079C844}" presName="descendantText" presStyleLbl="alignAccFollowNode1" presStyleIdx="1" presStyleCnt="2" custScaleY="41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0F6F015-F019-4651-8DF4-A91E15D9015F}" type="presOf" srcId="{D4BE0C7A-F1AB-42AE-A79B-85EAA8A43A2B}" destId="{08443955-230A-4FE7-A534-067D4C906B0B}" srcOrd="0" destOrd="0" presId="urn:microsoft.com/office/officeart/2005/8/layout/vList5"/>
    <dgm:cxn modelId="{A758C86F-6CC7-4367-A88F-948B79CDBCCB}" type="presOf" srcId="{9523D050-010F-4249-A8B8-1ACAA149D758}" destId="{E9CD24EB-E61F-4223-8D5E-ABD5A38DFB69}" srcOrd="0" destOrd="0" presId="urn:microsoft.com/office/officeart/2005/8/layout/vList5"/>
    <dgm:cxn modelId="{933D4336-70B8-44C0-B35A-02F742F7BAC1}" srcId="{D506746E-D01A-4625-8C32-481E48A5211C}" destId="{8A7BCA68-DD4E-44FE-AFDB-125A87B3818A}" srcOrd="0" destOrd="0" parTransId="{D2D24AE4-6A10-44D4-84B6-7EB54713AE62}" sibTransId="{AE2136A0-4B98-495C-B2D9-2A8FE72254DA}"/>
    <dgm:cxn modelId="{6CA5CF4F-E3F2-4E68-878B-02ECF463A246}" type="presOf" srcId="{D506746E-D01A-4625-8C32-481E48A5211C}" destId="{50F9C751-D69F-479A-874D-942DF8771B99}" srcOrd="0" destOrd="0" presId="urn:microsoft.com/office/officeart/2005/8/layout/vList5"/>
    <dgm:cxn modelId="{3C4EDDC9-9387-4173-83BF-EED157A6FE42}" srcId="{D506746E-D01A-4625-8C32-481E48A5211C}" destId="{F3F07341-AB7C-4627-B7E5-08272079C844}" srcOrd="1" destOrd="0" parTransId="{06921CAD-1469-4437-8EDE-FA6A919060B9}" sibTransId="{E77458FD-3ABD-460A-BF7D-055025C1CA9E}"/>
    <dgm:cxn modelId="{A163706E-D17E-4DCE-8A16-DA7735F4FF46}" type="presOf" srcId="{8A7BCA68-DD4E-44FE-AFDB-125A87B3818A}" destId="{44B19358-28AE-47CE-831C-177D62C37DFF}" srcOrd="0" destOrd="0" presId="urn:microsoft.com/office/officeart/2005/8/layout/vList5"/>
    <dgm:cxn modelId="{200E5D49-3650-4173-85D7-9D302F419E9E}" srcId="{F3F07341-AB7C-4627-B7E5-08272079C844}" destId="{D4BE0C7A-F1AB-42AE-A79B-85EAA8A43A2B}" srcOrd="0" destOrd="0" parTransId="{E201C312-CE76-4D9D-A610-B89107761B6D}" sibTransId="{2EE2B4B1-ECA5-4F78-866A-121B241AEF9F}"/>
    <dgm:cxn modelId="{A65C92FD-6C57-4D1C-9B28-749B89F19C4A}" type="presOf" srcId="{F3F07341-AB7C-4627-B7E5-08272079C844}" destId="{D6B3CCE4-387B-4F0D-8590-19CA8E4F2699}" srcOrd="0" destOrd="0" presId="urn:microsoft.com/office/officeart/2005/8/layout/vList5"/>
    <dgm:cxn modelId="{7D7001A1-CAEB-45B1-B6F0-4ACEBCC7BF6D}" srcId="{8A7BCA68-DD4E-44FE-AFDB-125A87B3818A}" destId="{9523D050-010F-4249-A8B8-1ACAA149D758}" srcOrd="0" destOrd="0" parTransId="{B5851321-5D4D-459D-9D4A-5067075E45EA}" sibTransId="{0680F641-DAF1-4CAC-B756-E47C92BCEB60}"/>
    <dgm:cxn modelId="{F38DC9D6-A3E0-4ECD-9497-79CDD6BD0021}" type="presParOf" srcId="{50F9C751-D69F-479A-874D-942DF8771B99}" destId="{57B2E280-CA80-4ED4-BE6C-DE3F751AA54A}" srcOrd="0" destOrd="0" presId="urn:microsoft.com/office/officeart/2005/8/layout/vList5"/>
    <dgm:cxn modelId="{B9CA54B8-0D73-4009-BCE9-3D9A1C4821B2}" type="presParOf" srcId="{57B2E280-CA80-4ED4-BE6C-DE3F751AA54A}" destId="{44B19358-28AE-47CE-831C-177D62C37DFF}" srcOrd="0" destOrd="0" presId="urn:microsoft.com/office/officeart/2005/8/layout/vList5"/>
    <dgm:cxn modelId="{80BB0484-EB9A-42C4-82C5-691AA5D53D30}" type="presParOf" srcId="{57B2E280-CA80-4ED4-BE6C-DE3F751AA54A}" destId="{E9CD24EB-E61F-4223-8D5E-ABD5A38DFB69}" srcOrd="1" destOrd="0" presId="urn:microsoft.com/office/officeart/2005/8/layout/vList5"/>
    <dgm:cxn modelId="{BD14D0C1-C15A-41CB-868D-538743788359}" type="presParOf" srcId="{50F9C751-D69F-479A-874D-942DF8771B99}" destId="{1BB928C8-7F6F-4C14-82FB-C83F33924F3B}" srcOrd="1" destOrd="0" presId="urn:microsoft.com/office/officeart/2005/8/layout/vList5"/>
    <dgm:cxn modelId="{9F4C863C-5A7E-4E65-B218-4424979058A4}" type="presParOf" srcId="{50F9C751-D69F-479A-874D-942DF8771B99}" destId="{2F3A8A8E-6DC2-420E-92A7-6B022A2F8B93}" srcOrd="2" destOrd="0" presId="urn:microsoft.com/office/officeart/2005/8/layout/vList5"/>
    <dgm:cxn modelId="{A814C821-C2F7-40C1-BEB7-EE70313900EF}" type="presParOf" srcId="{2F3A8A8E-6DC2-420E-92A7-6B022A2F8B93}" destId="{D6B3CCE4-387B-4F0D-8590-19CA8E4F2699}" srcOrd="0" destOrd="0" presId="urn:microsoft.com/office/officeart/2005/8/layout/vList5"/>
    <dgm:cxn modelId="{1954B3D3-A91F-4C77-9231-860F9C2EC10C}" type="presParOf" srcId="{2F3A8A8E-6DC2-420E-92A7-6B022A2F8B93}" destId="{08443955-230A-4FE7-A534-067D4C906B0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169E9-E9CA-45BE-BBE9-2972DFDBC991}">
      <dsp:nvSpPr>
        <dsp:cNvPr id="0" name=""/>
        <dsp:cNvSpPr/>
      </dsp:nvSpPr>
      <dsp:spPr>
        <a:xfrm>
          <a:off x="2745" y="24907"/>
          <a:ext cx="2676672" cy="633600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НАЗНАЧЕНИЕ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45" y="24907"/>
        <a:ext cx="2676672" cy="633600"/>
      </dsp:txXfrm>
    </dsp:sp>
    <dsp:sp modelId="{C60E235D-056B-43D5-B5AA-096612D06668}">
      <dsp:nvSpPr>
        <dsp:cNvPr id="0" name=""/>
        <dsp:cNvSpPr/>
      </dsp:nvSpPr>
      <dsp:spPr>
        <a:xfrm>
          <a:off x="0" y="683415"/>
          <a:ext cx="2676672" cy="41860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реализации бюджетных правоотношений участников бюджетного процесса, а также юридических лиц, не являющихся участниками бюджетного процесса – получающих средства из бюджета</a:t>
          </a:r>
          <a:endParaRPr lang="ru-RU" sz="1600" b="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83415"/>
        <a:ext cx="2676672" cy="4186017"/>
      </dsp:txXfrm>
    </dsp:sp>
    <dsp:sp modelId="{88499CD1-7B69-4636-819F-723C9C5C56F7}">
      <dsp:nvSpPr>
        <dsp:cNvPr id="0" name=""/>
        <dsp:cNvSpPr/>
      </dsp:nvSpPr>
      <dsp:spPr>
        <a:xfrm>
          <a:off x="3061780" y="19534"/>
          <a:ext cx="2676672" cy="633600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153123"/>
                <a:satOff val="-2196"/>
                <a:lumOff val="12807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153123"/>
                <a:satOff val="-2196"/>
                <a:lumOff val="12807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153123"/>
                <a:satOff val="-2196"/>
                <a:lumOff val="1280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153123"/>
              <a:satOff val="-2196"/>
              <a:lumOff val="1280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61780" y="19534"/>
        <a:ext cx="2676672" cy="633600"/>
      </dsp:txXfrm>
    </dsp:sp>
    <dsp:sp modelId="{40F965AD-3BDB-4190-883D-95CF33BD2EC2}">
      <dsp:nvSpPr>
        <dsp:cNvPr id="0" name=""/>
        <dsp:cNvSpPr/>
      </dsp:nvSpPr>
      <dsp:spPr>
        <a:xfrm>
          <a:off x="3054151" y="658507"/>
          <a:ext cx="2676672" cy="41860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прозрачности, открытости и подотчетности деятельности, а также повышение качества финансового менеджмента участников бюджетного процесса за счет формирования единого информационного пространства и применения информационных и телекоммуникационных технологий в сфере управления государственными и муниципальными финансами</a:t>
          </a:r>
          <a:endParaRPr lang="ru-RU" sz="15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>
        <a:off x="3054151" y="658507"/>
        <a:ext cx="2676672" cy="4186017"/>
      </dsp:txXfrm>
    </dsp:sp>
    <dsp:sp modelId="{EC2370A6-4ACF-4493-9930-B39503B8DBA6}">
      <dsp:nvSpPr>
        <dsp:cNvPr id="0" name=""/>
        <dsp:cNvSpPr/>
      </dsp:nvSpPr>
      <dsp:spPr>
        <a:xfrm>
          <a:off x="6105558" y="24907"/>
          <a:ext cx="2676672" cy="633600"/>
        </a:xfrm>
        <a:prstGeom prst="rect">
          <a:avLst/>
        </a:prstGeom>
        <a:gradFill rotWithShape="0">
          <a:gsLst>
            <a:gs pos="0">
              <a:schemeClr val="accent1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chemeClr>
            </a:gs>
            <a:gs pos="80000">
              <a:schemeClr val="accent1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chemeClr>
            </a:gs>
            <a:gs pos="100000">
              <a:schemeClr val="accent1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306246"/>
              <a:satOff val="-4392"/>
              <a:lumOff val="256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УЧАСТНИКИ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5558" y="24907"/>
        <a:ext cx="2676672" cy="633600"/>
      </dsp:txXfrm>
    </dsp:sp>
    <dsp:sp modelId="{5E21A7F3-EF1F-4213-9F15-4F5C09DAA6A8}">
      <dsp:nvSpPr>
        <dsp:cNvPr id="0" name=""/>
        <dsp:cNvSpPr/>
      </dsp:nvSpPr>
      <dsp:spPr>
        <a:xfrm>
          <a:off x="6105558" y="658507"/>
          <a:ext cx="2676672" cy="418601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координатор создания системы </a:t>
          </a:r>
          <a:r>
            <a:rPr lang="ru-RU" sz="1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Минфин России</a:t>
          </a:r>
          <a:endParaRPr lang="ru-RU" sz="1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операторы системы </a:t>
          </a:r>
          <a:r>
            <a:rPr lang="ru-RU" sz="1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Минфин России и Казначейство России</a:t>
          </a:r>
          <a:endParaRPr lang="ru-RU" sz="1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субъекты системы </a:t>
          </a:r>
          <a:r>
            <a:rPr lang="ru-RU" sz="1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участники бюджетного процесса и иные юридические и физические лица, при реализации правоотношений, одной стороной которых является участник бюджетного процесса</a:t>
          </a:r>
          <a:endParaRPr lang="ru-RU" sz="1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пользователи системы  </a:t>
          </a:r>
          <a:r>
            <a:rPr lang="ru-RU" sz="1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физические и юридические лица, использующие информационный ресурс единого портала бюджетной системы Российской Федерации</a:t>
          </a:r>
          <a:endParaRPr lang="ru-RU" sz="1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>
        <a:off x="6105558" y="658507"/>
        <a:ext cx="2676672" cy="4186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DB4DC-EA0E-40D9-BC34-AC1C888B8FEA}">
      <dsp:nvSpPr>
        <dsp:cNvPr id="0" name=""/>
        <dsp:cNvSpPr/>
      </dsp:nvSpPr>
      <dsp:spPr>
        <a:xfrm rot="5400000">
          <a:off x="540393" y="1450389"/>
          <a:ext cx="1614929" cy="268720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FBA9E91-3784-45AF-B1B9-AE01BA2090E6}">
      <dsp:nvSpPr>
        <dsp:cNvPr id="0" name=""/>
        <dsp:cNvSpPr/>
      </dsp:nvSpPr>
      <dsp:spPr>
        <a:xfrm>
          <a:off x="270821" y="2253285"/>
          <a:ext cx="2426025" cy="21265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Формирование и ведение Ведомственных перечней государственных и муниципальных услуг и работ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70821" y="2253285"/>
        <a:ext cx="2426025" cy="2126553"/>
      </dsp:txXfrm>
    </dsp:sp>
    <dsp:sp modelId="{A0ECEA50-2CF1-482D-9F23-BBB45F9C2197}">
      <dsp:nvSpPr>
        <dsp:cNvPr id="0" name=""/>
        <dsp:cNvSpPr/>
      </dsp:nvSpPr>
      <dsp:spPr>
        <a:xfrm>
          <a:off x="2239106" y="1252554"/>
          <a:ext cx="457740" cy="45774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9D94838-BAA6-48CC-983C-DE0AEF5579B5}">
      <dsp:nvSpPr>
        <dsp:cNvPr id="0" name=""/>
        <dsp:cNvSpPr/>
      </dsp:nvSpPr>
      <dsp:spPr>
        <a:xfrm rot="5400000">
          <a:off x="3510322" y="715477"/>
          <a:ext cx="1614929" cy="268720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E52EED7-C37F-41F1-97BF-141593CA2441}">
      <dsp:nvSpPr>
        <dsp:cNvPr id="0" name=""/>
        <dsp:cNvSpPr/>
      </dsp:nvSpPr>
      <dsp:spPr>
        <a:xfrm>
          <a:off x="3240750" y="1518373"/>
          <a:ext cx="2426025" cy="21265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Внесение изменений в Базовые (отраслевые) перечни государственных и муниципальных услуг и работ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40750" y="1518373"/>
        <a:ext cx="2426025" cy="2126553"/>
      </dsp:txXfrm>
    </dsp:sp>
    <dsp:sp modelId="{F1A5BA6E-357F-461D-B0A2-243D99684A1E}">
      <dsp:nvSpPr>
        <dsp:cNvPr id="0" name=""/>
        <dsp:cNvSpPr/>
      </dsp:nvSpPr>
      <dsp:spPr>
        <a:xfrm>
          <a:off x="5209035" y="517642"/>
          <a:ext cx="457740" cy="457740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D8A96CE-2F5A-4442-ABED-541726CE7AF8}">
      <dsp:nvSpPr>
        <dsp:cNvPr id="0" name=""/>
        <dsp:cNvSpPr/>
      </dsp:nvSpPr>
      <dsp:spPr>
        <a:xfrm rot="5400000">
          <a:off x="6480251" y="-19434"/>
          <a:ext cx="1614929" cy="268720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14AC2B-0EED-455D-8007-AD7C470A7B3B}">
      <dsp:nvSpPr>
        <dsp:cNvPr id="0" name=""/>
        <dsp:cNvSpPr/>
      </dsp:nvSpPr>
      <dsp:spPr>
        <a:xfrm>
          <a:off x="6210679" y="783461"/>
          <a:ext cx="2426025" cy="21265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Формирование и ведение реестра участников бюджетного процесса, а также юридических лиц, не являющихся участниками бюджетного процесса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10679" y="783461"/>
        <a:ext cx="2426025" cy="21265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BD85B-903C-4CA4-9CA0-20EEA475BE15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BF0AA-D2F5-436A-A06B-6D328B0104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408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BF0AA-D2F5-436A-A06B-6D328B01048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293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31CEC-857E-4790-A1F4-1EE340CF2C60}" type="datetimeFigureOut">
              <a:rPr lang="ru-RU" smtClean="0"/>
              <a:t>05.06.2015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FCF24-12C6-4B8A-9319-B84BC0EDA76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1268" y="1772816"/>
            <a:ext cx="70567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ru-RU" sz="2800" b="1" dirty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Подключение организаций </a:t>
            </a:r>
          </a:p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ru-RU" sz="2800" b="1" dirty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субъектов Российской Федерации и муниципальных образований</a:t>
            </a:r>
            <a:r>
              <a:rPr lang="en-US" sz="2800" b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к </a:t>
            </a:r>
            <a:r>
              <a:rPr lang="ru-RU" sz="2800" b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Государственной интегрированной информационной </a:t>
            </a:r>
            <a:r>
              <a:rPr lang="ru-RU" sz="2800" b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системе управления общественными финансами </a:t>
            </a:r>
            <a:r>
              <a:rPr lang="ru-RU" sz="2800" b="1" dirty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«Электронный бюджет</a:t>
            </a:r>
            <a:r>
              <a:rPr lang="ru-RU" sz="2800" b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»</a:t>
            </a:r>
            <a:endParaRPr lang="ru-RU" sz="2800" dirty="0">
              <a:solidFill>
                <a:schemeClr val="tx2"/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566124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Начальник отдела ведения федеральных реестров УФК по Новгородской области</a:t>
            </a:r>
          </a:p>
          <a:p>
            <a:pPr algn="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С.С. Шарапова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00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0"/>
            <a:ext cx="66247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ИНТЕГРИРОВАННАЯ ИНФОРМАЦИОННАЯ СИСТЕМА УПРАВЛЕНИЯ ОБЩЕСТВЕННЫМИ ФИНАНСАМИ «ЭЛЕКТРОННЫЙ БЮДЖЕТ»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53861705"/>
              </p:ext>
            </p:extLst>
          </p:nvPr>
        </p:nvGraphicFramePr>
        <p:xfrm>
          <a:off x="251520" y="1079847"/>
          <a:ext cx="8784976" cy="4869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9136" y="5915719"/>
            <a:ext cx="87849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Концепции создания и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ГИИС «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бюджет»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Распоряжением Правительства Российской 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20 июля 2011 года  № 1275-р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0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002146" y="3185660"/>
            <a:ext cx="2014454" cy="115212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ГИИС «Электронный бюджет»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17285" y="1227908"/>
            <a:ext cx="1584176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ведение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реестров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37330" y="2176289"/>
            <a:ext cx="1476164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бюджетное планирование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647971" y="3356155"/>
            <a:ext cx="147616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доходами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3548" y="2548254"/>
            <a:ext cx="1944215" cy="7200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долгом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 финансовыми активами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37330" y="4473116"/>
            <a:ext cx="147616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правление денежными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средствами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17285" y="4491118"/>
            <a:ext cx="1584176" cy="9361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закупками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9862" y="1238202"/>
            <a:ext cx="1686222" cy="7817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информационно-аналитическое обеспечение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17285" y="2176289"/>
            <a:ext cx="1584175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учет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отчетность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2743" y="3789040"/>
            <a:ext cx="1542206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финансовый контроль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3568" y="5049180"/>
            <a:ext cx="1584176" cy="7560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нефинансовыми активами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477794" y="2176289"/>
            <a:ext cx="1368152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кадровыми ресурсами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477794" y="4473116"/>
            <a:ext cx="1368152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расходами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572225" y="1238202"/>
            <a:ext cx="2022177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Сводный реестр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25" y="1325502"/>
            <a:ext cx="114617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7477794" y="3347889"/>
            <a:ext cx="1368152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ГИС ГМП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 стрелкой 20"/>
          <p:cNvCxnSpPr>
            <a:stCxn id="3" idx="3"/>
            <a:endCxn id="15" idx="1"/>
          </p:cNvCxnSpPr>
          <p:nvPr/>
        </p:nvCxnSpPr>
        <p:spPr>
          <a:xfrm>
            <a:off x="4801461" y="1623952"/>
            <a:ext cx="770764" cy="10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5" idx="3"/>
            <a:endCxn id="16" idx="1"/>
          </p:cNvCxnSpPr>
          <p:nvPr/>
        </p:nvCxnSpPr>
        <p:spPr>
          <a:xfrm flipV="1">
            <a:off x="7124135" y="3743933"/>
            <a:ext cx="353659" cy="82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714554" y="5751258"/>
            <a:ext cx="2520281" cy="5760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228185" y="5589240"/>
            <a:ext cx="2736304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24"/>
          <a:stretch/>
        </p:blipFill>
        <p:spPr bwMode="auto">
          <a:xfrm>
            <a:off x="2837331" y="5838471"/>
            <a:ext cx="2274727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1"/>
          <a:stretch/>
        </p:blipFill>
        <p:spPr bwMode="auto">
          <a:xfrm>
            <a:off x="6297489" y="5698740"/>
            <a:ext cx="2667000" cy="57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7" name="Прямая со стрелкой 26"/>
          <p:cNvCxnSpPr>
            <a:stCxn id="14" idx="2"/>
          </p:cNvCxnSpPr>
          <p:nvPr/>
        </p:nvCxnSpPr>
        <p:spPr>
          <a:xfrm>
            <a:off x="8161870" y="5337212"/>
            <a:ext cx="0" cy="2520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2"/>
          </p:cNvCxnSpPr>
          <p:nvPr/>
        </p:nvCxnSpPr>
        <p:spPr>
          <a:xfrm>
            <a:off x="4009373" y="542722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3" idx="2"/>
            <a:endCxn id="10" idx="0"/>
          </p:cNvCxnSpPr>
          <p:nvPr/>
        </p:nvCxnSpPr>
        <p:spPr>
          <a:xfrm>
            <a:off x="4009373" y="2019996"/>
            <a:ext cx="0" cy="156293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10" idx="2"/>
            <a:endCxn id="2" idx="0"/>
          </p:cNvCxnSpPr>
          <p:nvPr/>
        </p:nvCxnSpPr>
        <p:spPr>
          <a:xfrm>
            <a:off x="4009373" y="2896369"/>
            <a:ext cx="0" cy="28929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25" name="Прямая соединительная линия 1024"/>
          <p:cNvCxnSpPr>
            <a:stCxn id="2" idx="6"/>
            <a:endCxn id="5" idx="1"/>
          </p:cNvCxnSpPr>
          <p:nvPr/>
        </p:nvCxnSpPr>
        <p:spPr>
          <a:xfrm flipV="1">
            <a:off x="5016600" y="3752199"/>
            <a:ext cx="631371" cy="9525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39" name="Прямая соединительная линия 1038"/>
          <p:cNvCxnSpPr>
            <a:stCxn id="2" idx="4"/>
            <a:endCxn id="8" idx="0"/>
          </p:cNvCxnSpPr>
          <p:nvPr/>
        </p:nvCxnSpPr>
        <p:spPr>
          <a:xfrm>
            <a:off x="4009373" y="4337788"/>
            <a:ext cx="0" cy="15333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42" name="Прямая соединительная линия 1041"/>
          <p:cNvCxnSpPr>
            <a:stCxn id="2" idx="5"/>
            <a:endCxn id="7" idx="1"/>
          </p:cNvCxnSpPr>
          <p:nvPr/>
        </p:nvCxnSpPr>
        <p:spPr>
          <a:xfrm>
            <a:off x="4721590" y="4169063"/>
            <a:ext cx="915740" cy="73610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46" name="Прямая соединительная линия 1045"/>
          <p:cNvCxnSpPr/>
          <p:nvPr/>
        </p:nvCxnSpPr>
        <p:spPr>
          <a:xfrm>
            <a:off x="4932040" y="4005064"/>
            <a:ext cx="2545754" cy="576064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50" name="Прямая соединительная линия 1049"/>
          <p:cNvCxnSpPr>
            <a:stCxn id="2" idx="3"/>
            <a:endCxn id="12" idx="3"/>
          </p:cNvCxnSpPr>
          <p:nvPr/>
        </p:nvCxnSpPr>
        <p:spPr>
          <a:xfrm flipH="1">
            <a:off x="2267744" y="4169063"/>
            <a:ext cx="1029412" cy="1258159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52" name="Прямая соединительная линия 1051"/>
          <p:cNvCxnSpPr>
            <a:stCxn id="2" idx="3"/>
            <a:endCxn id="11" idx="3"/>
          </p:cNvCxnSpPr>
          <p:nvPr/>
        </p:nvCxnSpPr>
        <p:spPr>
          <a:xfrm flipH="1">
            <a:off x="2244949" y="4169063"/>
            <a:ext cx="1052207" cy="1602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55" name="Прямая соединительная линия 1054"/>
          <p:cNvCxnSpPr>
            <a:stCxn id="6" idx="3"/>
            <a:endCxn id="2" idx="1"/>
          </p:cNvCxnSpPr>
          <p:nvPr/>
        </p:nvCxnSpPr>
        <p:spPr>
          <a:xfrm>
            <a:off x="2447763" y="2908294"/>
            <a:ext cx="849393" cy="44609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57" name="Прямая соединительная линия 1056"/>
          <p:cNvCxnSpPr>
            <a:stCxn id="9" idx="3"/>
            <a:endCxn id="2" idx="1"/>
          </p:cNvCxnSpPr>
          <p:nvPr/>
        </p:nvCxnSpPr>
        <p:spPr>
          <a:xfrm>
            <a:off x="2426084" y="1629099"/>
            <a:ext cx="871072" cy="1725286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58" name="Прямоугольник 1057"/>
          <p:cNvSpPr/>
          <p:nvPr/>
        </p:nvSpPr>
        <p:spPr>
          <a:xfrm>
            <a:off x="1582973" y="332656"/>
            <a:ext cx="65788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 СИСТЕМЫ «ЭЛЕКТРОННЫЙ БЮДЖЕТ» </a:t>
            </a:r>
          </a:p>
        </p:txBody>
      </p:sp>
      <p:cxnSp>
        <p:nvCxnSpPr>
          <p:cNvPr id="1060" name="Прямая соединительная линия 1059"/>
          <p:cNvCxnSpPr>
            <a:stCxn id="2" idx="7"/>
            <a:endCxn id="4" idx="1"/>
          </p:cNvCxnSpPr>
          <p:nvPr/>
        </p:nvCxnSpPr>
        <p:spPr>
          <a:xfrm flipV="1">
            <a:off x="4721590" y="2536329"/>
            <a:ext cx="915740" cy="818056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62" name="Прямая соединительная линия 1061"/>
          <p:cNvCxnSpPr>
            <a:stCxn id="2" idx="7"/>
            <a:endCxn id="13" idx="2"/>
          </p:cNvCxnSpPr>
          <p:nvPr/>
        </p:nvCxnSpPr>
        <p:spPr>
          <a:xfrm flipV="1">
            <a:off x="4721590" y="2896369"/>
            <a:ext cx="3440280" cy="458016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08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6632"/>
            <a:ext cx="6912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Arial" pitchFamily="34" charset="0"/>
                <a:sym typeface="Arial" pitchFamily="34" charset="0"/>
              </a:rPr>
              <a:t>Единый портал бюджетной системы Российской </a:t>
            </a: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Arial" pitchFamily="34" charset="0"/>
                <a:sym typeface="Arial" pitchFamily="34" charset="0"/>
              </a:rPr>
              <a:t>Федерации (</a:t>
            </a:r>
            <a:r>
              <a:rPr lang="en-US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Arial" pitchFamily="34" charset="0"/>
                <a:sym typeface="Arial" pitchFamily="34" charset="0"/>
              </a:rPr>
              <a:t>www.budget.gov.ru</a:t>
            </a: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Arial" pitchFamily="34" charset="0"/>
                <a:sym typeface="Arial" pitchFamily="34" charset="0"/>
              </a:rPr>
              <a:t>)</a:t>
            </a:r>
            <a:endParaRPr lang="en-US" alt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Arial" pitchFamily="34" charset="0"/>
              <a:sym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Arial" pitchFamily="34" charset="0"/>
              <a:sym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t="10832" b="14488"/>
          <a:stretch/>
        </p:blipFill>
        <p:spPr bwMode="auto">
          <a:xfrm>
            <a:off x="35446" y="980728"/>
            <a:ext cx="5943600" cy="24955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660232" y="1357709"/>
            <a:ext cx="2376264" cy="17415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Открытая часть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портала - 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публичный </a:t>
            </a:r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ресурс, доступным пользователям сети Интернет</a:t>
            </a:r>
            <a:endParaRPr lang="ru-RU" alt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294" y="1223615"/>
            <a:ext cx="5238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 стрелкой 6"/>
          <p:cNvCxnSpPr>
            <a:stCxn id="3" idx="1"/>
            <a:endCxn id="4" idx="3"/>
          </p:cNvCxnSpPr>
          <p:nvPr/>
        </p:nvCxnSpPr>
        <p:spPr>
          <a:xfrm flipH="1">
            <a:off x="5979046" y="2228503"/>
            <a:ext cx="68118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749" y="4048494"/>
            <a:ext cx="6029251" cy="2327821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rgbClr val="80808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07504" y="4313622"/>
            <a:ext cx="2520280" cy="1800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Закрытая часть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портала - 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</a:t>
            </a:r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кабинеты </a:t>
            </a:r>
            <a:r>
              <a:rPr lang="ru-RU" alt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подключенных пользователей </a:t>
            </a:r>
            <a:r>
              <a:rPr lang="ru-RU" alt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«Электронный бюджет»</a:t>
            </a:r>
          </a:p>
        </p:txBody>
      </p:sp>
      <p:pic>
        <p:nvPicPr>
          <p:cNvPr id="11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6" y="5877272"/>
            <a:ext cx="5000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Прямая со стрелкой 11"/>
          <p:cNvCxnSpPr>
            <a:stCxn id="8" idx="3"/>
            <a:endCxn id="9" idx="1"/>
          </p:cNvCxnSpPr>
          <p:nvPr/>
        </p:nvCxnSpPr>
        <p:spPr>
          <a:xfrm flipV="1">
            <a:off x="2627784" y="5212405"/>
            <a:ext cx="486965" cy="131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0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88640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Arial" pitchFamily="34" charset="0"/>
                <a:sym typeface="Arial" pitchFamily="34" charset="0"/>
              </a:rPr>
              <a:t>Сервисы системы «Электронный бюджет» для организаций </a:t>
            </a:r>
          </a:p>
          <a:p>
            <a:pPr algn="ctr"/>
            <a:r>
              <a:rPr lang="ru-RU" altLang="ru-RU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Arial" pitchFamily="34" charset="0"/>
                <a:sym typeface="Arial" pitchFamily="34" charset="0"/>
              </a:rPr>
              <a:t>уровня субъектов и муниципальных образований с 2015 года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580112" y="1124744"/>
            <a:ext cx="0" cy="5184576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Пятиугольник 11"/>
          <p:cNvSpPr/>
          <p:nvPr/>
        </p:nvSpPr>
        <p:spPr>
          <a:xfrm>
            <a:off x="107504" y="1196752"/>
            <a:ext cx="5328592" cy="1296144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и ведение Ведомственных перечней государственных (муниципальных) услуг и работ, оказываемых и выполняемых  государственными учреждениями субъектов Российской Федерации (муниципальными учреждениями) 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179512" y="2780928"/>
            <a:ext cx="5256584" cy="720080"/>
          </a:xfrm>
          <a:prstGeom prst="homePlat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предложений о внесении изменений в Базовые (отраслевые) перечни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78371" y="4005064"/>
            <a:ext cx="5184576" cy="64807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Постановление Правительства Российской Федерации от 26.02.2014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151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549259" y="2492896"/>
            <a:ext cx="0" cy="2880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537774" y="3501008"/>
            <a:ext cx="0" cy="50405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379501" y="4653136"/>
            <a:ext cx="0" cy="43204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endCxn id="16" idx="0"/>
          </p:cNvCxnSpPr>
          <p:nvPr/>
        </p:nvCxnSpPr>
        <p:spPr>
          <a:xfrm>
            <a:off x="4210819" y="4653136"/>
            <a:ext cx="0" cy="432048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5" name="Пятиугольник 34"/>
          <p:cNvSpPr/>
          <p:nvPr/>
        </p:nvSpPr>
        <p:spPr>
          <a:xfrm>
            <a:off x="5868144" y="1592796"/>
            <a:ext cx="3168352" cy="1656184"/>
          </a:xfrm>
          <a:prstGeom prst="homePlat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и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ведение реестра участников бюджетного процесса, а также юридических лиц, не являющихся участниками бюджетного 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процесса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866581" y="4185084"/>
            <a:ext cx="3024336" cy="12241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Минфина России от 23.12.2014 № 163н</a:t>
            </a:r>
          </a:p>
        </p:txBody>
      </p:sp>
      <p:cxnSp>
        <p:nvCxnSpPr>
          <p:cNvPr id="38" name="Прямая соединительная линия 37"/>
          <p:cNvCxnSpPr>
            <a:endCxn id="36" idx="0"/>
          </p:cNvCxnSpPr>
          <p:nvPr/>
        </p:nvCxnSpPr>
        <p:spPr>
          <a:xfrm>
            <a:off x="7378749" y="3248980"/>
            <a:ext cx="0" cy="936104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3058691" y="5085184"/>
            <a:ext cx="2304256" cy="1080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Минфина России от 26.03.2015 № 48н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9512" y="5085184"/>
            <a:ext cx="2376264" cy="10801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Минфина России от 29.12.2014 № 174н</a:t>
            </a:r>
          </a:p>
        </p:txBody>
      </p:sp>
    </p:spTree>
    <p:extLst>
      <p:ext uri="{BB962C8B-B14F-4D97-AF65-F5344CB8AC3E}">
        <p14:creationId xmlns:p14="http://schemas.microsoft.com/office/powerpoint/2010/main" val="291476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654072925"/>
              </p:ext>
            </p:extLst>
          </p:nvPr>
        </p:nvGraphicFramePr>
        <p:xfrm>
          <a:off x="323528" y="1052736"/>
          <a:ext cx="864096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Прямая со стрелкой 2"/>
          <p:cNvCxnSpPr/>
          <p:nvPr/>
        </p:nvCxnSpPr>
        <p:spPr>
          <a:xfrm>
            <a:off x="611560" y="4869160"/>
            <a:ext cx="237648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611560" y="5085184"/>
            <a:ext cx="2232248" cy="1152128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начала формирования государственных (муниципальных) заданий на 2016 год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47864" y="4509120"/>
            <a:ext cx="2880320" cy="1656184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мере необходимости (срок рассмотрения ответственным ФОИВ заявки на внесение изменений в базовый (отраслевой) перечень составляет не менее 15 рабочих дней)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563553" y="4149080"/>
            <a:ext cx="252095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660232" y="3861048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6660232" y="4149080"/>
            <a:ext cx="2160240" cy="792088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1 января 2016 года</a:t>
            </a: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395536" y="2132856"/>
            <a:ext cx="2016224" cy="792088"/>
          </a:xfrm>
          <a:prstGeom prst="round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Приказ Минфина России от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29.12.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№ 174н</a:t>
            </a: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3419872" y="1556792"/>
            <a:ext cx="2016224" cy="648072"/>
          </a:xfrm>
          <a:prstGeom prst="round2Diag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Минфина России от 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26.03. 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48н</a:t>
            </a: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6444208" y="980728"/>
            <a:ext cx="2448272" cy="504056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Минфина России от 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23.12. 2014 № </a:t>
            </a:r>
            <a:r>
              <a:rPr lang="ru-RU" sz="14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163н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31640" y="116632"/>
            <a:ext cx="6696744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449E"/>
                </a:solidFill>
                <a:latin typeface="Times New Roman" pitchFamily="18" charset="0"/>
                <a:cs typeface="Arial" pitchFamily="34" charset="0"/>
                <a:sym typeface="Arial" pitchFamily="34" charset="0"/>
              </a:rPr>
              <a:t>Задачи финансовых органов и учредителей субъектов РФ и муниципальных образований по работе в системе «Электронный бюджет»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3" y="2141637"/>
            <a:ext cx="57943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212" y="1556792"/>
            <a:ext cx="57943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489" y="980728"/>
            <a:ext cx="579437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4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6632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Организации субъекта РФ и муниципального образования, подключаемые к системе «Электронный бюджет»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63588" y="1221929"/>
            <a:ext cx="2880320" cy="3600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652120" y="1221929"/>
            <a:ext cx="2808312" cy="3600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ЭБ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80012" y="1196752"/>
            <a:ext cx="0" cy="52565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07504" y="191683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/>
          <p:cNvSpPr/>
          <p:nvPr/>
        </p:nvSpPr>
        <p:spPr>
          <a:xfrm>
            <a:off x="251520" y="2132856"/>
            <a:ext cx="4104456" cy="7200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органы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субъектов Российской Федерации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1520" y="3068960"/>
            <a:ext cx="4104456" cy="7560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органы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07504" y="4077072"/>
            <a:ext cx="878497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251520" y="4221088"/>
            <a:ext cx="4104456" cy="122413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государственной власти              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субъекта Российской Федерации, органы местного самоуправления, осуществляющие функции учредителя бюджетных или автономных учреждений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51520" y="5656262"/>
            <a:ext cx="4104456" cy="79208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распорядители бюджетных средств, в ведении которых находятся казенные учреждения</a:t>
            </a: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5076056" y="4293096"/>
            <a:ext cx="3096344" cy="1008112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предложений о внесении изменений в базовые перечни</a:t>
            </a: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5076056" y="5656262"/>
            <a:ext cx="3096344" cy="725066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ведомственных перечней</a:t>
            </a: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4860032" y="2132856"/>
            <a:ext cx="2016224" cy="169218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предложений о внесении  изменений в базовые перечни</a:t>
            </a: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7236296" y="2132856"/>
            <a:ext cx="1728192" cy="169218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реестра участников бюджетного процесса</a:t>
            </a:r>
          </a:p>
        </p:txBody>
      </p:sp>
      <p:sp>
        <p:nvSpPr>
          <p:cNvPr id="21" name="Двойная стрелка вверх/вниз 20"/>
          <p:cNvSpPr/>
          <p:nvPr/>
        </p:nvSpPr>
        <p:spPr>
          <a:xfrm>
            <a:off x="5940152" y="3825044"/>
            <a:ext cx="360040" cy="468052"/>
          </a:xfrm>
          <a:prstGeom prst="up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75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276872"/>
            <a:ext cx="7344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solidFill>
                  <a:srgbClr val="1F497D"/>
                </a:solidFill>
                <a:latin typeface="Times New Roman"/>
                <a:ea typeface="Calibri"/>
                <a:cs typeface="Times New Roman"/>
              </a:rPr>
              <a:t>Формирование </a:t>
            </a:r>
            <a:r>
              <a:rPr lang="ru-RU" sz="2800" b="1" dirty="0">
                <a:solidFill>
                  <a:srgbClr val="1F497D"/>
                </a:solidFill>
                <a:latin typeface="Times New Roman"/>
                <a:ea typeface="Calibri"/>
                <a:cs typeface="Times New Roman"/>
              </a:rPr>
              <a:t>и </a:t>
            </a:r>
            <a:r>
              <a:rPr lang="ru-RU" sz="2800" b="1" dirty="0" smtClean="0">
                <a:solidFill>
                  <a:srgbClr val="1F497D"/>
                </a:solidFill>
                <a:latin typeface="Times New Roman"/>
                <a:ea typeface="Calibri"/>
                <a:cs typeface="Times New Roman"/>
              </a:rPr>
              <a:t>ведение </a:t>
            </a:r>
            <a:r>
              <a:rPr lang="ru-RU" sz="2800" b="1" dirty="0">
                <a:solidFill>
                  <a:srgbClr val="1F497D"/>
                </a:solidFill>
                <a:latin typeface="Times New Roman"/>
                <a:ea typeface="Calibri"/>
                <a:cs typeface="Times New Roman"/>
              </a:rPr>
              <a:t>реестра участников бюджетного процесса, а также юридических лиц, не являющихся участниками бюджетного процесса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8992"/>
            <a:ext cx="6552728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3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11664501"/>
              </p:ext>
            </p:extLst>
          </p:nvPr>
        </p:nvGraphicFramePr>
        <p:xfrm>
          <a:off x="3203848" y="1268760"/>
          <a:ext cx="576064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63688" y="0"/>
            <a:ext cx="63367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Информация и документы формируются и представляются </a:t>
            </a:r>
            <a:r>
              <a:rPr lang="ru-RU" sz="2000" b="1" dirty="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уполномоченными </a:t>
            </a:r>
            <a:r>
              <a:rPr lang="ru-RU" sz="20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организациями: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104328" y="1852067"/>
            <a:ext cx="31509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п.5 ст.152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с </a:t>
            </a:r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2016 </a:t>
            </a:r>
            <a:r>
              <a:rPr lang="ru-RU" sz="1600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бюджетного процесса вправе осуществлять бюджетные полномочия, установленные настоящим Кодексом, при условии включения сведений о данных бюджетных полномочиях в реестр участников бюджетного процесса, а также юридических лиц, не являющихся участниками бюджетного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294190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107504" y="3284984"/>
            <a:ext cx="87129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0" y="980728"/>
            <a:ext cx="26482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Уполномоченная организация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0066" y="992981"/>
            <a:ext cx="1876425" cy="592138"/>
          </a:xfrm>
          <a:prstGeom prst="rect">
            <a:avLst/>
          </a:prstGeom>
          <a:noFill/>
          <a:ln w="9525">
            <a:solidFill>
              <a:sysClr val="windowText" lastClr="000000">
                <a:lumMod val="65000"/>
                <a:lumOff val="35000"/>
              </a:sysClr>
            </a:solidFill>
            <a:miter lim="800000"/>
            <a:headEnd/>
            <a:tailEnd/>
          </a:ln>
          <a:ex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323528" y="1412776"/>
            <a:ext cx="2232248" cy="9361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включение (изменение) информации,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87824" y="1412776"/>
            <a:ext cx="1728192" cy="9361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заявки</a:t>
            </a:r>
          </a:p>
        </p:txBody>
      </p:sp>
      <p:cxnSp>
        <p:nvCxnSpPr>
          <p:cNvPr id="10" name="Прямая со стрелкой 9"/>
          <p:cNvCxnSpPr>
            <a:stCxn id="6" idx="3"/>
            <a:endCxn id="8" idx="1"/>
          </p:cNvCxnSpPr>
          <p:nvPr/>
        </p:nvCxnSpPr>
        <p:spPr>
          <a:xfrm>
            <a:off x="2555776" y="1880828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16778" y="3293021"/>
            <a:ext cx="2381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</a:t>
            </a:r>
            <a:r>
              <a:rPr lang="ru-RU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(ТОФК)</a:t>
            </a:r>
            <a:endParaRPr lang="ru-RU" sz="1400" b="1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74872" y="4293096"/>
            <a:ext cx="2064880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заявки и формирование проекта решения</a:t>
            </a:r>
          </a:p>
        </p:txBody>
      </p:sp>
      <p:cxnSp>
        <p:nvCxnSpPr>
          <p:cNvPr id="16" name="Прямая со стрелкой 15"/>
          <p:cNvCxnSpPr>
            <a:endCxn id="14" idx="0"/>
          </p:cNvCxnSpPr>
          <p:nvPr/>
        </p:nvCxnSpPr>
        <p:spPr>
          <a:xfrm flipH="1">
            <a:off x="1307312" y="2348880"/>
            <a:ext cx="16800" cy="19442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stCxn id="14" idx="2"/>
          </p:cNvCxnSpPr>
          <p:nvPr/>
        </p:nvCxnSpPr>
        <p:spPr>
          <a:xfrm>
            <a:off x="1307312" y="5301208"/>
            <a:ext cx="0" cy="6480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324112" y="5949280"/>
            <a:ext cx="14476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2771800" y="4293096"/>
            <a:ext cx="1440160" cy="10081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и утверждение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4657328" y="4700909"/>
            <a:ext cx="1547850" cy="9144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Сводный реестр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644008" y="3489762"/>
            <a:ext cx="1656184" cy="8753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 </a:t>
            </a:r>
            <a:r>
              <a:rPr lang="ru-RU" sz="1400" b="1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извещения о включении (изменении)</a:t>
            </a:r>
            <a:endParaRPr lang="ru-RU" sz="1400" b="1" kern="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860032" y="1880827"/>
            <a:ext cx="1872208" cy="10441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b="1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 </a:t>
            </a:r>
            <a:r>
              <a:rPr lang="ru-RU" sz="14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включении (изменении)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948264" y="3479998"/>
            <a:ext cx="1872208" cy="10801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протокола об отказе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096050" y="1880104"/>
            <a:ext cx="1724422" cy="93755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400" b="1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</a:t>
            </a:r>
            <a:r>
              <a:rPr lang="ru-RU" sz="14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отказе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3707904" y="5952318"/>
            <a:ext cx="4250357" cy="15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7958261" y="4560118"/>
            <a:ext cx="0" cy="13891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 flipV="1">
            <a:off x="7955929" y="2817656"/>
            <a:ext cx="2332" cy="6623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stCxn id="22" idx="3"/>
          </p:cNvCxnSpPr>
          <p:nvPr/>
        </p:nvCxnSpPr>
        <p:spPr>
          <a:xfrm>
            <a:off x="4211960" y="4797152"/>
            <a:ext cx="504056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5417908" y="4365105"/>
            <a:ext cx="0" cy="3358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28" idx="0"/>
          </p:cNvCxnSpPr>
          <p:nvPr/>
        </p:nvCxnSpPr>
        <p:spPr>
          <a:xfrm flipV="1">
            <a:off x="5472100" y="2924944"/>
            <a:ext cx="0" cy="5648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1449946" y="128012"/>
            <a:ext cx="65887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Порядок включения (изменения) информации и документов в Сводный реестр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430" y="5758574"/>
            <a:ext cx="5969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9" name="Прямая соединительная линия 58"/>
          <p:cNvCxnSpPr/>
          <p:nvPr/>
        </p:nvCxnSpPr>
        <p:spPr>
          <a:xfrm flipV="1">
            <a:off x="2771800" y="5949280"/>
            <a:ext cx="447602" cy="37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>
            <a:stCxn id="1026" idx="0"/>
            <a:endCxn id="22" idx="2"/>
          </p:cNvCxnSpPr>
          <p:nvPr/>
        </p:nvCxnSpPr>
        <p:spPr>
          <a:xfrm flipV="1">
            <a:off x="3491880" y="5301208"/>
            <a:ext cx="0" cy="4573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4" name="Рисунок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578" y="4201269"/>
            <a:ext cx="258763" cy="369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549" y="2108786"/>
            <a:ext cx="258763" cy="3698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Picture 51" descr="D:\Презентации\Новая папка\img-20131210115219-663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1F497D">
                <a:tint val="45000"/>
                <a:satMod val="400000"/>
              </a:srgbClr>
            </a:duotone>
            <a:extLst/>
          </a:blip>
          <a:srcRect/>
          <a:stretch>
            <a:fillRect/>
          </a:stretch>
        </p:blipFill>
        <p:spPr bwMode="auto">
          <a:xfrm>
            <a:off x="274872" y="1987729"/>
            <a:ext cx="612000" cy="612000"/>
          </a:xfrm>
          <a:prstGeom prst="rect">
            <a:avLst/>
          </a:prstGeom>
          <a:noFill/>
          <a:extLst/>
        </p:spPr>
      </p:pic>
      <p:pic>
        <p:nvPicPr>
          <p:cNvPr id="67" name="Picture 51" descr="D:\Презентации\Новая папка\img-20131210115219-663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1F497D">
                <a:tint val="45000"/>
                <a:satMod val="400000"/>
              </a:srgbClr>
            </a:duotone>
            <a:extLst/>
          </a:blip>
          <a:srcRect/>
          <a:stretch>
            <a:fillRect/>
          </a:stretch>
        </p:blipFill>
        <p:spPr bwMode="auto">
          <a:xfrm>
            <a:off x="4738028" y="2536827"/>
            <a:ext cx="612000" cy="612000"/>
          </a:xfrm>
          <a:prstGeom prst="rect">
            <a:avLst/>
          </a:prstGeom>
          <a:noFill/>
          <a:extLst/>
        </p:spPr>
      </p:pic>
      <p:pic>
        <p:nvPicPr>
          <p:cNvPr id="68" name="Picture 51" descr="D:\Презентации\Новая папка\img-20131210115219-663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1F497D">
                <a:tint val="45000"/>
                <a:satMod val="400000"/>
              </a:srgbClr>
            </a:duotone>
            <a:extLst/>
          </a:blip>
          <a:srcRect/>
          <a:stretch>
            <a:fillRect/>
          </a:stretch>
        </p:blipFill>
        <p:spPr bwMode="auto">
          <a:xfrm>
            <a:off x="6948264" y="2527603"/>
            <a:ext cx="612000" cy="61200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218181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1904" y="2348880"/>
            <a:ext cx="67687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Формирование </a:t>
            </a:r>
            <a:r>
              <a:rPr lang="ru-RU" sz="2800" b="1" dirty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и </a:t>
            </a:r>
            <a:r>
              <a:rPr lang="ru-RU" sz="2800" b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ведение </a:t>
            </a:r>
            <a:r>
              <a:rPr lang="ru-RU" sz="2800" b="1" dirty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базовых (отраслевых</a:t>
            </a:r>
            <a:r>
              <a:rPr lang="ru-RU" sz="2800" b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) и ведомственные </a:t>
            </a:r>
            <a:r>
              <a:rPr lang="ru-RU" sz="2800" b="1" dirty="0">
                <a:solidFill>
                  <a:srgbClr val="4F81BD">
                    <a:lumMod val="75000"/>
                  </a:srgbClr>
                </a:solidFill>
                <a:latin typeface="Times New Roman"/>
                <a:cs typeface="Arial" pitchFamily="34" charset="0"/>
              </a:rPr>
              <a:t>перечней государственных и муниципальных услуг и работ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116632"/>
            <a:ext cx="6624737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6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07703" y="1700808"/>
            <a:ext cx="9144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672" y="1196752"/>
            <a:ext cx="17844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404040"/>
                </a:solidFill>
                <a:latin typeface="Times New Roman" pitchFamily="18" charset="0"/>
                <a:cs typeface="Arial" pitchFamily="34" charset="0"/>
              </a:rPr>
              <a:t>Виды деятельности</a:t>
            </a:r>
          </a:p>
        </p:txBody>
      </p:sp>
      <p:sp>
        <p:nvSpPr>
          <p:cNvPr id="4" name="Овал 3"/>
          <p:cNvSpPr/>
          <p:nvPr/>
        </p:nvSpPr>
        <p:spPr>
          <a:xfrm>
            <a:off x="1552385" y="4339952"/>
            <a:ext cx="914400" cy="9144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4826" y="5013176"/>
            <a:ext cx="18351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404040"/>
                </a:solidFill>
                <a:latin typeface="Times New Roman" pitchFamily="18" charset="0"/>
                <a:cs typeface="Arial" pitchFamily="34" charset="0"/>
              </a:rPr>
              <a:t>Базовые (отраслевые) перечни услуг и работ</a:t>
            </a:r>
          </a:p>
        </p:txBody>
      </p:sp>
      <p:sp>
        <p:nvSpPr>
          <p:cNvPr id="6" name="Овал 5"/>
          <p:cNvSpPr/>
          <p:nvPr/>
        </p:nvSpPr>
        <p:spPr>
          <a:xfrm>
            <a:off x="5004048" y="1700808"/>
            <a:ext cx="914400" cy="9144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356373" y="981308"/>
            <a:ext cx="2069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404040"/>
                </a:solidFill>
                <a:latin typeface="Times New Roman" pitchFamily="18" charset="0"/>
                <a:cs typeface="Arial" pitchFamily="34" charset="0"/>
              </a:rPr>
              <a:t>Ведомственные перечни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404040"/>
                </a:solidFill>
                <a:latin typeface="Times New Roman" pitchFamily="18" charset="0"/>
                <a:cs typeface="Arial" pitchFamily="34" charset="0"/>
              </a:rPr>
              <a:t>услуг и работ</a:t>
            </a:r>
          </a:p>
        </p:txBody>
      </p:sp>
      <p:sp>
        <p:nvSpPr>
          <p:cNvPr id="9" name="Овал 8"/>
          <p:cNvSpPr/>
          <p:nvPr/>
        </p:nvSpPr>
        <p:spPr>
          <a:xfrm>
            <a:off x="7020272" y="4339952"/>
            <a:ext cx="914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724128" y="5120897"/>
            <a:ext cx="2299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srgbClr val="404040"/>
                </a:solidFill>
                <a:latin typeface="Times New Roman" pitchFamily="18" charset="0"/>
                <a:cs typeface="Arial" pitchFamily="34" charset="0"/>
              </a:rPr>
              <a:t>Государственные (муниципальные) задания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115616" y="2615208"/>
            <a:ext cx="741519" cy="17247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4" idx="7"/>
            <a:endCxn id="6" idx="3"/>
          </p:cNvCxnSpPr>
          <p:nvPr/>
        </p:nvCxnSpPr>
        <p:spPr>
          <a:xfrm flipV="1">
            <a:off x="2332874" y="2481297"/>
            <a:ext cx="2805085" cy="19925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6" idx="5"/>
            <a:endCxn id="9" idx="1"/>
          </p:cNvCxnSpPr>
          <p:nvPr/>
        </p:nvCxnSpPr>
        <p:spPr>
          <a:xfrm>
            <a:off x="5784537" y="2481297"/>
            <a:ext cx="1369646" cy="19925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Скругленная прямоугольная выноска 29"/>
          <p:cNvSpPr/>
          <p:nvPr/>
        </p:nvSpPr>
        <p:spPr>
          <a:xfrm>
            <a:off x="1709986" y="1977241"/>
            <a:ext cx="2304256" cy="1008112"/>
          </a:xfrm>
          <a:prstGeom prst="wedgeRoundRectCallout">
            <a:avLst>
              <a:gd name="adj1" fmla="val -33234"/>
              <a:gd name="adj2" fmla="val 18588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6"/>
          </a:lnRef>
          <a:fillRef idx="1001">
            <a:schemeClr val="lt2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ФОИВ формируют Базовые (отраслевые) перечни услуг и работ по видам деятельности</a:t>
            </a:r>
          </a:p>
        </p:txBody>
      </p:sp>
      <p:sp>
        <p:nvSpPr>
          <p:cNvPr id="31" name="Скругленная прямоугольная выноска 30"/>
          <p:cNvSpPr/>
          <p:nvPr/>
        </p:nvSpPr>
        <p:spPr>
          <a:xfrm>
            <a:off x="2932029" y="4162345"/>
            <a:ext cx="2547897" cy="1231121"/>
          </a:xfrm>
          <a:prstGeom prst="wedgeRoundRectCallout">
            <a:avLst>
              <a:gd name="adj1" fmla="val 48048"/>
              <a:gd name="adj2" fmla="val -17460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rtlCol="0" anchor="t" anchorCtr="0">
            <a:scene3d>
              <a:camera prst="orthographicFront"/>
              <a:lightRig rig="threePt" dir="t"/>
            </a:scene3d>
            <a:sp3d/>
          </a:bodyPr>
          <a:lstStyle/>
          <a:p>
            <a:pPr eaLnBrk="0" hangingPunct="0">
              <a:defRPr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Учредители на основании Базовых (отраслевых) перечней  услуг и работ формируют Ведомственные перечни</a:t>
            </a:r>
          </a:p>
        </p:txBody>
      </p:sp>
      <p:sp>
        <p:nvSpPr>
          <p:cNvPr id="33" name="Скругленная прямоугольная выноска 32"/>
          <p:cNvSpPr/>
          <p:nvPr/>
        </p:nvSpPr>
        <p:spPr>
          <a:xfrm>
            <a:off x="6575651" y="1628800"/>
            <a:ext cx="2376264" cy="1356553"/>
          </a:xfrm>
          <a:prstGeom prst="wedgeRoundRectCallout">
            <a:avLst>
              <a:gd name="adj1" fmla="val -14368"/>
              <a:gd name="adj2" fmla="val 15138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1001">
            <a:schemeClr val="l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Учредители на основании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Ведомственных перечней услуг и работ формируют государственные (муниципальные) задания для учреждений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51" y="1853208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785" y="4511297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059" y="1853208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183" y="4492352"/>
            <a:ext cx="6096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1422104" y="260648"/>
            <a:ext cx="67455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449E"/>
                </a:solidFill>
                <a:latin typeface="Times New Roman" pitchFamily="18" charset="0"/>
                <a:cs typeface="Arial" pitchFamily="34" charset="0"/>
              </a:rPr>
              <a:t>Применение Базовых (отраслевых) и ведомственных </a:t>
            </a: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449E"/>
                </a:solidFill>
                <a:latin typeface="Times New Roman" pitchFamily="18" charset="0"/>
                <a:cs typeface="Arial" pitchFamily="34" charset="0"/>
              </a:rPr>
              <a:t>перечней услуг и работ</a:t>
            </a:r>
          </a:p>
        </p:txBody>
      </p:sp>
    </p:spTree>
    <p:extLst>
      <p:ext uri="{BB962C8B-B14F-4D97-AF65-F5344CB8AC3E}">
        <p14:creationId xmlns:p14="http://schemas.microsoft.com/office/powerpoint/2010/main" val="246133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 bwMode="auto">
          <a:xfrm>
            <a:off x="179512" y="1124744"/>
            <a:ext cx="322262" cy="301625"/>
          </a:xfrm>
          <a:prstGeom prst="ellipse">
            <a:avLst/>
          </a:prstGeom>
          <a:solidFill>
            <a:srgbClr val="4BACC6">
              <a:lumMod val="20000"/>
              <a:lumOff val="80000"/>
              <a:alpha val="50000"/>
            </a:srgbClr>
          </a:solidFill>
          <a:ln w="1905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imes New Roman"/>
              </a:rPr>
              <a:t>1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55576" y="1059532"/>
            <a:ext cx="1728192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Учредитель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РФ/МО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3351" y="1629745"/>
            <a:ext cx="199796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 pitchFamily="18" charset="0"/>
              </a:rPr>
              <a:t>Формирование Заявок на внесение изменений в Базовый (отраслевой) перечень</a:t>
            </a:r>
          </a:p>
        </p:txBody>
      </p:sp>
      <p:pic>
        <p:nvPicPr>
          <p:cNvPr id="6" name="Picture 17" descr="http://www.bpost.kg/sites/default/files/photo/stol11_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63" y="1511796"/>
            <a:ext cx="1208087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 bwMode="auto">
          <a:xfrm>
            <a:off x="170831" y="2919561"/>
            <a:ext cx="322262" cy="303212"/>
          </a:xfrm>
          <a:prstGeom prst="ellipse">
            <a:avLst/>
          </a:prstGeom>
          <a:solidFill>
            <a:srgbClr val="4BACC6">
              <a:lumMod val="20000"/>
              <a:lumOff val="80000"/>
              <a:alpha val="50000"/>
            </a:srgbClr>
          </a:solidFill>
          <a:ln w="1905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imes New Roman"/>
              </a:rPr>
              <a:t>2</a:t>
            </a:r>
          </a:p>
        </p:txBody>
      </p:sp>
      <p:pic>
        <p:nvPicPr>
          <p:cNvPr id="9" name="Picture 10" descr="D:\Презентации\Новая папка\images11.jpeg"/>
          <p:cNvPicPr>
            <a:picLocks noChangeAspect="1" noChangeArrowheads="1"/>
          </p:cNvPicPr>
          <p:nvPr/>
        </p:nvPicPr>
        <p:blipFill>
          <a:blip r:embed="rId4" cstate="print">
            <a:duotone>
              <a:srgbClr val="4BACC6">
                <a:shade val="45000"/>
                <a:satMod val="135000"/>
              </a:srgbClr>
              <a:prstClr val="white"/>
            </a:duotone>
            <a:extLst/>
          </a:blip>
          <a:srcRect/>
          <a:stretch>
            <a:fillRect/>
          </a:stretch>
        </p:blipFill>
        <p:spPr bwMode="auto">
          <a:xfrm>
            <a:off x="4024737" y="4797152"/>
            <a:ext cx="1260000" cy="945000"/>
          </a:xfrm>
          <a:prstGeom prst="rect">
            <a:avLst/>
          </a:prstGeom>
          <a:noFill/>
          <a:extLst/>
        </p:spPr>
      </p:pic>
      <p:sp>
        <p:nvSpPr>
          <p:cNvPr id="10" name="Прямоугольник 9"/>
          <p:cNvSpPr/>
          <p:nvPr/>
        </p:nvSpPr>
        <p:spPr>
          <a:xfrm>
            <a:off x="3327878" y="5742152"/>
            <a:ext cx="2653717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Arial" pitchFamily="34" charset="0"/>
              </a:rPr>
              <a:t>Базовый (отраслевой) перечень услуг и работ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29506" y="2919561"/>
            <a:ext cx="1754262" cy="5094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Финансовый орган </a:t>
            </a:r>
          </a:p>
          <a:p>
            <a:pPr algn="ctr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Субъект РФ/МО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374726" y="1511796"/>
            <a:ext cx="0" cy="1407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0" y="3497655"/>
            <a:ext cx="1447677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Согласование/отклонение Заявок на внесение изменений </a:t>
            </a:r>
          </a:p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Базовый (отраслевой) перечень</a:t>
            </a:r>
          </a:p>
        </p:txBody>
      </p:sp>
      <p:pic>
        <p:nvPicPr>
          <p:cNvPr id="15" name="Рисунок 7" descr="image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5" t="-4131" r="20277" b="4985"/>
          <a:stretch>
            <a:fillRect/>
          </a:stretch>
        </p:blipFill>
        <p:spPr bwMode="auto">
          <a:xfrm>
            <a:off x="1447016" y="3549314"/>
            <a:ext cx="874712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Группа 13"/>
          <p:cNvGrpSpPr>
            <a:grpSpLocks/>
          </p:cNvGrpSpPr>
          <p:nvPr/>
        </p:nvGrpSpPr>
        <p:grpSpPr bwMode="auto">
          <a:xfrm>
            <a:off x="1754221" y="5383913"/>
            <a:ext cx="1135013" cy="782921"/>
            <a:chOff x="3133156" y="3131827"/>
            <a:chExt cx="1135310" cy="1044151"/>
          </a:xfrm>
        </p:grpSpPr>
        <p:pic>
          <p:nvPicPr>
            <p:cNvPr id="17" name="Picture 3" descr="D:\Презентации\Новая папка\box-icon-with-documents_304-618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133156" y="3131827"/>
              <a:ext cx="1135310" cy="1044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 descr="D:\Презентации\Новая папка\images.png"/>
            <p:cNvPicPr>
              <a:picLocks noChangeAspect="1" noChangeArrowheads="1"/>
            </p:cNvPicPr>
            <p:nvPr/>
          </p:nvPicPr>
          <p:blipFill>
            <a:blip r:embed="rId7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6097" y="3363767"/>
              <a:ext cx="360000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Овал 18"/>
          <p:cNvSpPr/>
          <p:nvPr/>
        </p:nvSpPr>
        <p:spPr>
          <a:xfrm>
            <a:off x="125463" y="4900957"/>
            <a:ext cx="322263" cy="285750"/>
          </a:xfrm>
          <a:prstGeom prst="ellipse">
            <a:avLst/>
          </a:prstGeom>
          <a:solidFill>
            <a:srgbClr val="4BACC6">
              <a:lumMod val="20000"/>
              <a:lumOff val="80000"/>
              <a:alpha val="50000"/>
            </a:srgbClr>
          </a:solidFill>
          <a:ln w="1905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3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3473" y="5359876"/>
            <a:ext cx="16472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 pitchFamily="18" charset="0"/>
              </a:rPr>
              <a:t>Сбор Заявок на внесение изменений в Базовый (отраслевой) перечень</a:t>
            </a:r>
          </a:p>
        </p:txBody>
      </p:sp>
      <p:pic>
        <p:nvPicPr>
          <p:cNvPr id="21" name="Picture 2" descr="D:\Презентации\Новая папка\images.png"/>
          <p:cNvPicPr>
            <a:picLocks noChangeAspect="1" noChangeArrowheads="1"/>
          </p:cNvPicPr>
          <p:nvPr/>
        </p:nvPicPr>
        <p:blipFill>
          <a:blip r:embed="rId7" cstate="print">
            <a:duotone>
              <a:srgbClr val="F79646">
                <a:shade val="45000"/>
                <a:satMod val="135000"/>
              </a:srgbClr>
              <a:prstClr val="white"/>
            </a:duotone>
            <a:extLst/>
          </a:blip>
          <a:srcRect/>
          <a:stretch>
            <a:fillRect/>
          </a:stretch>
        </p:blipFill>
        <p:spPr bwMode="auto">
          <a:xfrm>
            <a:off x="2123728" y="4573850"/>
            <a:ext cx="396000" cy="396000"/>
          </a:xfrm>
          <a:prstGeom prst="rect">
            <a:avLst/>
          </a:prstGeom>
          <a:noFill/>
          <a:extLst/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1374726" y="3429000"/>
            <a:ext cx="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362125" y="4797153"/>
            <a:ext cx="7616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997132" y="1151731"/>
            <a:ext cx="322262" cy="274638"/>
          </a:xfrm>
          <a:prstGeom prst="ellipse">
            <a:avLst/>
          </a:prstGeom>
          <a:solidFill>
            <a:srgbClr val="4BACC6">
              <a:lumMod val="20000"/>
              <a:lumOff val="80000"/>
              <a:alpha val="50000"/>
            </a:srgbClr>
          </a:solidFill>
          <a:ln w="1905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4</a:t>
            </a:r>
          </a:p>
        </p:txBody>
      </p:sp>
      <p:sp>
        <p:nvSpPr>
          <p:cNvPr id="1025" name="Скругленный прямоугольник 1024"/>
          <p:cNvSpPr/>
          <p:nvPr/>
        </p:nvSpPr>
        <p:spPr>
          <a:xfrm>
            <a:off x="4572000" y="1151731"/>
            <a:ext cx="1944216" cy="4780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Ответственный ФОИВ</a:t>
            </a:r>
          </a:p>
        </p:txBody>
      </p:sp>
      <p:sp>
        <p:nvSpPr>
          <p:cNvPr id="1027" name="Прямоугольник 1026"/>
          <p:cNvSpPr/>
          <p:nvPr/>
        </p:nvSpPr>
        <p:spPr>
          <a:xfrm>
            <a:off x="4860032" y="1650879"/>
            <a:ext cx="2723487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 pitchFamily="18" charset="0"/>
              </a:rPr>
              <a:t>Рассмотрение, согласование/отклонение Заявок на внесение изменений </a:t>
            </a:r>
          </a:p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 pitchFamily="18" charset="0"/>
              </a:rPr>
              <a:t>в Базовый (отраслевой) перечень</a:t>
            </a:r>
          </a:p>
        </p:txBody>
      </p:sp>
      <p:pic>
        <p:nvPicPr>
          <p:cNvPr id="37" name="Picture 8" descr="D:\Презентации\Презентации РеБюджет\Новая папка\images11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7" y="1745158"/>
            <a:ext cx="720725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Овал 37"/>
          <p:cNvSpPr/>
          <p:nvPr/>
        </p:nvSpPr>
        <p:spPr>
          <a:xfrm>
            <a:off x="3987182" y="2492896"/>
            <a:ext cx="374650" cy="282575"/>
          </a:xfrm>
          <a:prstGeom prst="ellipse">
            <a:avLst/>
          </a:prstGeom>
          <a:solidFill>
            <a:srgbClr val="4BACC6">
              <a:lumMod val="20000"/>
              <a:lumOff val="80000"/>
              <a:alpha val="50000"/>
            </a:srgbClr>
          </a:solidFill>
          <a:ln w="1905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5</a:t>
            </a:r>
          </a:p>
        </p:txBody>
      </p:sp>
      <p:sp>
        <p:nvSpPr>
          <p:cNvPr id="1029" name="Прямоугольник 1028"/>
          <p:cNvSpPr/>
          <p:nvPr/>
        </p:nvSpPr>
        <p:spPr>
          <a:xfrm>
            <a:off x="6660232" y="2460922"/>
            <a:ext cx="2286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 pitchFamily="18" charset="0"/>
              </a:rPr>
              <a:t>На основании внешних ФОИВ и субъектов РФ/МО внесение изменений в Базовый (отраслевой) перечень</a:t>
            </a:r>
          </a:p>
        </p:txBody>
      </p:sp>
      <p:cxnSp>
        <p:nvCxnSpPr>
          <p:cNvPr id="1040" name="Прямая соединительная линия 1039"/>
          <p:cNvCxnSpPr>
            <a:stCxn id="34" idx="4"/>
            <a:endCxn id="38" idx="0"/>
          </p:cNvCxnSpPr>
          <p:nvPr/>
        </p:nvCxnSpPr>
        <p:spPr>
          <a:xfrm>
            <a:off x="4158263" y="1426369"/>
            <a:ext cx="16244" cy="10665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5" name="Прямая соединительная линия 1044"/>
          <p:cNvCxnSpPr>
            <a:stCxn id="38" idx="6"/>
          </p:cNvCxnSpPr>
          <p:nvPr/>
        </p:nvCxnSpPr>
        <p:spPr>
          <a:xfrm flipV="1">
            <a:off x="4361832" y="2634183"/>
            <a:ext cx="21016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единительная линия 1050"/>
          <p:cNvCxnSpPr>
            <a:stCxn id="34" idx="5"/>
          </p:cNvCxnSpPr>
          <p:nvPr/>
        </p:nvCxnSpPr>
        <p:spPr>
          <a:xfrm flipV="1">
            <a:off x="4272200" y="1377245"/>
            <a:ext cx="297321" cy="89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вал 64"/>
          <p:cNvSpPr/>
          <p:nvPr/>
        </p:nvSpPr>
        <p:spPr>
          <a:xfrm>
            <a:off x="4037557" y="3537809"/>
            <a:ext cx="322262" cy="293687"/>
          </a:xfrm>
          <a:prstGeom prst="ellipse">
            <a:avLst/>
          </a:prstGeom>
          <a:solidFill>
            <a:srgbClr val="4BACC6">
              <a:lumMod val="20000"/>
              <a:lumOff val="80000"/>
              <a:alpha val="50000"/>
            </a:srgbClr>
          </a:solidFill>
          <a:ln w="1905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6</a:t>
            </a:r>
          </a:p>
        </p:txBody>
      </p:sp>
      <p:sp>
        <p:nvSpPr>
          <p:cNvPr id="1054" name="Скругленный прямоугольник 1053"/>
          <p:cNvSpPr/>
          <p:nvPr/>
        </p:nvSpPr>
        <p:spPr>
          <a:xfrm>
            <a:off x="4716016" y="3573016"/>
            <a:ext cx="1800200" cy="5400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Минфин России</a:t>
            </a:r>
          </a:p>
        </p:txBody>
      </p:sp>
      <p:sp>
        <p:nvSpPr>
          <p:cNvPr id="1055" name="Прямоугольник 1054"/>
          <p:cNvSpPr/>
          <p:nvPr/>
        </p:nvSpPr>
        <p:spPr>
          <a:xfrm>
            <a:off x="6736604" y="3577545"/>
            <a:ext cx="213325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 pitchFamily="18" charset="0"/>
              </a:rPr>
              <a:t>Согласование внесения изменений в Базовый (отраслевой) перечень</a:t>
            </a:r>
          </a:p>
        </p:txBody>
      </p:sp>
      <p:pic>
        <p:nvPicPr>
          <p:cNvPr id="68" name="Picture 5" descr="D:\Презентации\Презентации РеБюджет\Новая папка\Dokumenty-perevozki-gruz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469" y="3831495"/>
            <a:ext cx="89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Овал 68"/>
          <p:cNvSpPr/>
          <p:nvPr/>
        </p:nvSpPr>
        <p:spPr>
          <a:xfrm>
            <a:off x="6414342" y="4359882"/>
            <a:ext cx="322262" cy="227012"/>
          </a:xfrm>
          <a:prstGeom prst="ellipse">
            <a:avLst/>
          </a:prstGeom>
          <a:solidFill>
            <a:srgbClr val="4BACC6">
              <a:lumMod val="20000"/>
              <a:lumOff val="80000"/>
              <a:alpha val="50000"/>
            </a:srgbClr>
          </a:solidFill>
          <a:ln w="19050" cap="flat" cmpd="sng" algn="ctr">
            <a:solidFill>
              <a:srgbClr val="4BACC6">
                <a:lumMod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7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967021" y="5086694"/>
            <a:ext cx="213177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Times New Roman" pitchFamily="18" charset="0"/>
              </a:rPr>
              <a:t>Внесение изменений в Базовый (отраслевой) перечень</a:t>
            </a:r>
          </a:p>
        </p:txBody>
      </p:sp>
      <p:pic>
        <p:nvPicPr>
          <p:cNvPr id="72" name="Рисунок 46" descr="согласование.jpe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953" y="5086694"/>
            <a:ext cx="89852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2" descr="D:\Презентации\Новая папка\images.png"/>
          <p:cNvPicPr>
            <a:picLocks noChangeAspect="1" noChangeArrowheads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881" y="2460922"/>
            <a:ext cx="55252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970" y="3314773"/>
            <a:ext cx="554037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Прямая соединительная линия 38"/>
          <p:cNvCxnSpPr>
            <a:stCxn id="37" idx="1"/>
          </p:cNvCxnSpPr>
          <p:nvPr/>
        </p:nvCxnSpPr>
        <p:spPr>
          <a:xfrm flipH="1">
            <a:off x="3479900" y="1971377"/>
            <a:ext cx="7317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endCxn id="73" idx="0"/>
          </p:cNvCxnSpPr>
          <p:nvPr/>
        </p:nvCxnSpPr>
        <p:spPr>
          <a:xfrm flipH="1">
            <a:off x="3479143" y="1959632"/>
            <a:ext cx="757" cy="5012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stCxn id="54" idx="0"/>
            <a:endCxn id="35" idx="0"/>
          </p:cNvCxnSpPr>
          <p:nvPr/>
        </p:nvCxnSpPr>
        <p:spPr>
          <a:xfrm>
            <a:off x="3532104" y="2816175"/>
            <a:ext cx="6885" cy="4985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2519728" y="2816175"/>
            <a:ext cx="2024752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i="1" u="sng" dirty="0">
                <a:solidFill>
                  <a:srgbClr val="1F497D">
                    <a:lumMod val="50000"/>
                  </a:srgbClr>
                </a:solidFill>
                <a:latin typeface="Times New Roman"/>
                <a:cs typeface="Times New Roman" pitchFamily="18" charset="0"/>
              </a:rPr>
              <a:t>Заявки</a:t>
            </a:r>
            <a:r>
              <a:rPr lang="ru-RU" sz="1100" b="1" i="1" dirty="0">
                <a:solidFill>
                  <a:srgbClr val="1F497D">
                    <a:lumMod val="50000"/>
                  </a:srgbClr>
                </a:solidFill>
                <a:latin typeface="Times New Roman"/>
                <a:cs typeface="Times New Roman" pitchFamily="18" charset="0"/>
              </a:rPr>
              <a:t> на внесение изменений в Базовый (отраслевой) перечень </a:t>
            </a:r>
          </a:p>
        </p:txBody>
      </p:sp>
      <p:pic>
        <p:nvPicPr>
          <p:cNvPr id="62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09700"/>
            <a:ext cx="19685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982" y="4367557"/>
            <a:ext cx="19685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9" name="Прямая соединительная линия 78"/>
          <p:cNvCxnSpPr>
            <a:stCxn id="21" idx="2"/>
            <a:endCxn id="17" idx="0"/>
          </p:cNvCxnSpPr>
          <p:nvPr/>
        </p:nvCxnSpPr>
        <p:spPr>
          <a:xfrm flipH="1">
            <a:off x="2321727" y="4969850"/>
            <a:ext cx="1" cy="41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>
            <a:stCxn id="17" idx="1"/>
          </p:cNvCxnSpPr>
          <p:nvPr/>
        </p:nvCxnSpPr>
        <p:spPr>
          <a:xfrm>
            <a:off x="2889234" y="5775374"/>
            <a:ext cx="1568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flipV="1">
            <a:off x="3046057" y="3577545"/>
            <a:ext cx="0" cy="219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3046057" y="3577545"/>
            <a:ext cx="2818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5544108" y="2919561"/>
            <a:ext cx="0" cy="6579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5556250" y="4131349"/>
            <a:ext cx="0" cy="6840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7" name="Прямая соединительная линия 1056"/>
          <p:cNvCxnSpPr/>
          <p:nvPr/>
        </p:nvCxnSpPr>
        <p:spPr>
          <a:xfrm>
            <a:off x="5556250" y="4815426"/>
            <a:ext cx="12627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9" name="Прямая со стрелкой 1058"/>
          <p:cNvCxnSpPr/>
          <p:nvPr/>
        </p:nvCxnSpPr>
        <p:spPr>
          <a:xfrm flipH="1">
            <a:off x="5076056" y="4900957"/>
            <a:ext cx="1742926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" name="Прямоугольник 1059"/>
          <p:cNvSpPr/>
          <p:nvPr/>
        </p:nvSpPr>
        <p:spPr>
          <a:xfrm>
            <a:off x="1447677" y="188640"/>
            <a:ext cx="66527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449E"/>
                </a:solidFill>
                <a:latin typeface="Times New Roman"/>
                <a:cs typeface="Arial" charset="0"/>
              </a:rPr>
              <a:t>Формирование Заявки на внесение изменений в </a:t>
            </a: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449E"/>
                </a:solidFill>
                <a:latin typeface="Times New Roman"/>
                <a:cs typeface="Arial" charset="0"/>
              </a:rPr>
              <a:t>Базовый (отраслевой) перечень услуг и работ </a:t>
            </a:r>
          </a:p>
        </p:txBody>
      </p:sp>
    </p:spTree>
    <p:extLst>
      <p:ext uri="{BB962C8B-B14F-4D97-AF65-F5344CB8AC3E}">
        <p14:creationId xmlns:p14="http://schemas.microsoft.com/office/powerpoint/2010/main" val="363893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88640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449E"/>
                </a:solidFill>
                <a:latin typeface="Times New Roman"/>
                <a:cs typeface="Arial" charset="0"/>
              </a:rPr>
              <a:t>Формирование Ведомственного перечня </a:t>
            </a: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00449E"/>
                </a:solidFill>
                <a:latin typeface="Times New Roman"/>
                <a:cs typeface="Arial" charset="0"/>
              </a:rPr>
              <a:t>услуг и работ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3976"/>
            <a:ext cx="2448272" cy="1832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5186" y="4365103"/>
            <a:ext cx="18689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Arial" pitchFamily="34" charset="0"/>
              </a:rPr>
              <a:t>Реестр записей базового (отраслевого) перечня услуг и работ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808" y="2601081"/>
            <a:ext cx="1231562" cy="159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347865" y="4150517"/>
            <a:ext cx="15121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Arial" pitchFamily="34" charset="0"/>
              </a:rPr>
              <a:t>Проекты реестровых записей Ведомственного перечня </a:t>
            </a:r>
            <a:endParaRPr lang="ru-RU" sz="1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386369" y="3429024"/>
            <a:ext cx="1101905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D:\Презентации\Презентации РеБюджет\Новая папка\отчетные-документы3-281x3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22259"/>
            <a:ext cx="1257879" cy="134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Прямая со стрелкой 17"/>
          <p:cNvCxnSpPr>
            <a:endCxn id="1027" idx="0"/>
          </p:cNvCxnSpPr>
          <p:nvPr/>
        </p:nvCxnSpPr>
        <p:spPr>
          <a:xfrm flipH="1">
            <a:off x="4080589" y="1988120"/>
            <a:ext cx="1138229" cy="61296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379" y="2426059"/>
            <a:ext cx="1263005" cy="135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003" y="4538978"/>
            <a:ext cx="1336375" cy="143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Прямая со стрелкой 24"/>
          <p:cNvCxnSpPr/>
          <p:nvPr/>
        </p:nvCxnSpPr>
        <p:spPr>
          <a:xfrm flipH="1">
            <a:off x="4649703" y="3400448"/>
            <a:ext cx="2179888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 стрелкой 1023"/>
          <p:cNvCxnSpPr/>
          <p:nvPr/>
        </p:nvCxnSpPr>
        <p:spPr>
          <a:xfrm flipH="1" flipV="1">
            <a:off x="4499992" y="4073165"/>
            <a:ext cx="1512168" cy="8680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0" name="Прямоугольник 1029"/>
          <p:cNvSpPr/>
          <p:nvPr/>
        </p:nvSpPr>
        <p:spPr>
          <a:xfrm>
            <a:off x="6405943" y="3750000"/>
            <a:ext cx="1656183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Arial" pitchFamily="34" charset="0"/>
              </a:rPr>
              <a:t>Уточнение показателей качества</a:t>
            </a:r>
          </a:p>
        </p:txBody>
      </p:sp>
      <p:sp>
        <p:nvSpPr>
          <p:cNvPr id="1031" name="Прямоугольник 1030"/>
          <p:cNvSpPr/>
          <p:nvPr/>
        </p:nvSpPr>
        <p:spPr>
          <a:xfrm>
            <a:off x="4662437" y="2333143"/>
            <a:ext cx="20882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Arial" pitchFamily="34" charset="0"/>
              </a:rPr>
              <a:t>Информация по учреждениям</a:t>
            </a:r>
          </a:p>
        </p:txBody>
      </p:sp>
      <p:sp>
        <p:nvSpPr>
          <p:cNvPr id="1035" name="Прямоугольник 1034"/>
          <p:cNvSpPr/>
          <p:nvPr/>
        </p:nvSpPr>
        <p:spPr>
          <a:xfrm>
            <a:off x="5533335" y="5973616"/>
            <a:ext cx="170585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Times New Roman"/>
                <a:cs typeface="Arial" pitchFamily="34" charset="0"/>
              </a:rPr>
              <a:t>Уточнение НПА</a:t>
            </a:r>
          </a:p>
        </p:txBody>
      </p:sp>
      <p:sp>
        <p:nvSpPr>
          <p:cNvPr id="1046" name="Прямоугольник 1045"/>
          <p:cNvSpPr/>
          <p:nvPr/>
        </p:nvSpPr>
        <p:spPr>
          <a:xfrm>
            <a:off x="0" y="531921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Times New Roman"/>
                <a:cs typeface="Arial" pitchFamily="34" charset="0"/>
              </a:rPr>
              <a:t>Проекты реестровых записей Ведомственного перечня  формируются на основании реестровых записей Базового (отраслевого) перечня с добавлением информации по учреждениям, дополнением показателями качества и НПА</a:t>
            </a:r>
          </a:p>
        </p:txBody>
      </p:sp>
    </p:spTree>
    <p:extLst>
      <p:ext uri="{BB962C8B-B14F-4D97-AF65-F5344CB8AC3E}">
        <p14:creationId xmlns:p14="http://schemas.microsoft.com/office/powerpoint/2010/main" val="21207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8640"/>
            <a:ext cx="72455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  <a:sym typeface="Arial" pitchFamily="34" charset="0"/>
              </a:rPr>
              <a:t>Порядок подключения </a:t>
            </a:r>
            <a:r>
              <a:rPr lang="ru-RU" altLang="ru-RU" b="1" dirty="0" smtClean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  <a:sym typeface="Arial" pitchFamily="34" charset="0"/>
              </a:rPr>
              <a:t>пользователей к системе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  <a:sym typeface="Arial" pitchFamily="34" charset="0"/>
              </a:rPr>
              <a:t>«Электронный бюджет»</a:t>
            </a:r>
            <a:endParaRPr lang="ru-RU" altLang="ru-RU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12501" y="1038858"/>
            <a:ext cx="3744416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Финансовый орган, орган, осуществляющий полномочия учредителя 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84168" y="1038858"/>
            <a:ext cx="2736304" cy="5040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УФК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810492"/>
            <a:ext cx="4824536" cy="50338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ответственных лиц за выполнение функций в ЭБ</a:t>
            </a:r>
          </a:p>
        </p:txBody>
      </p:sp>
      <p:sp>
        <p:nvSpPr>
          <p:cNvPr id="8" name="TextBox 97"/>
          <p:cNvSpPr txBox="1">
            <a:spLocks noChangeArrowheads="1"/>
          </p:cNvSpPr>
          <p:nvPr/>
        </p:nvSpPr>
        <p:spPr bwMode="auto">
          <a:xfrm>
            <a:off x="236389" y="1571353"/>
            <a:ext cx="7977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Arial" pitchFamily="34" charset="0"/>
              </a:rPr>
              <a:t>Шаг 1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2313879"/>
            <a:ext cx="4824536" cy="576064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Получение квалифицированных сертификатов ЭП для пользователей в УФК (при  отсутствии)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98"/>
          <p:cNvSpPr txBox="1">
            <a:spLocks noChangeArrowheads="1"/>
          </p:cNvSpPr>
          <p:nvPr/>
        </p:nvSpPr>
        <p:spPr bwMode="auto">
          <a:xfrm>
            <a:off x="209997" y="2905570"/>
            <a:ext cx="7143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Arial" pitchFamily="34" charset="0"/>
              </a:rPr>
              <a:t>Шаг 2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3650" y="3164979"/>
            <a:ext cx="4810397" cy="5760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Приказ или доверенность о назначении ответственных за техническое подключение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9512" y="3741043"/>
            <a:ext cx="4810395" cy="5760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Заявка на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подключение, файл сертификата </a:t>
            </a: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ЭП пользователя, 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согласие на </a:t>
            </a: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обработку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персональных данных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latin typeface="Times New Roman"/>
              <a:ea typeface="MS PGothic" pitchFamily="34" charset="-128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06574" y="4317107"/>
            <a:ext cx="4797472" cy="5760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Запрос на выдачу специальных программных средств (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СКЗИ)</a:t>
            </a:r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652120" y="1791169"/>
            <a:ext cx="3384376" cy="6297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Проверка заявки на подключение, в том числе на соответствие данным ЕГРЮЛ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652120" y="2601911"/>
            <a:ext cx="3384376" cy="55087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Регистрация учетной записи пользователя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79616" y="3362818"/>
            <a:ext cx="3384376" cy="5630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Привязка сертификата ЭП к учетной записи пользователя</a:t>
            </a:r>
          </a:p>
        </p:txBody>
      </p:sp>
      <p:sp>
        <p:nvSpPr>
          <p:cNvPr id="21" name="Стрелка вниз 20"/>
          <p:cNvSpPr/>
          <p:nvPr/>
        </p:nvSpPr>
        <p:spPr>
          <a:xfrm>
            <a:off x="2476696" y="2889943"/>
            <a:ext cx="295103" cy="275036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112"/>
          <p:cNvSpPr txBox="1">
            <a:spLocks noChangeArrowheads="1"/>
          </p:cNvSpPr>
          <p:nvPr/>
        </p:nvSpPr>
        <p:spPr bwMode="auto">
          <a:xfrm>
            <a:off x="248294" y="4893171"/>
            <a:ext cx="7858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Arial" pitchFamily="34" charset="0"/>
              </a:rPr>
              <a:t>Шаг 5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6120" y="5128617"/>
            <a:ext cx="4777928" cy="6358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Обеспечение соответствия АРМ пользователей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требованиям, установка </a:t>
            </a: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и настройка специальных программных средств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26120" y="5764485"/>
            <a:ext cx="4777925" cy="57606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Вход в «Личный кабинет» с использованием сертификата ЭП</a:t>
            </a:r>
          </a:p>
        </p:txBody>
      </p:sp>
      <p:sp>
        <p:nvSpPr>
          <p:cNvPr id="25" name="TextBox 111"/>
          <p:cNvSpPr txBox="1">
            <a:spLocks noChangeArrowheads="1"/>
          </p:cNvSpPr>
          <p:nvPr/>
        </p:nvSpPr>
        <p:spPr bwMode="auto">
          <a:xfrm>
            <a:off x="5670352" y="1563038"/>
            <a:ext cx="10080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Arial" pitchFamily="34" charset="0"/>
              </a:rPr>
              <a:t>Шаг 3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79617" y="4145260"/>
            <a:ext cx="3384376" cy="57606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Назначение пользователю полномочий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679617" y="5047059"/>
            <a:ext cx="3384376" cy="61418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MS PGothic" pitchFamily="34" charset="-128"/>
              </a:rPr>
              <a:t>Предоставление специальных программных средств (СКЗИ)</a:t>
            </a:r>
          </a:p>
        </p:txBody>
      </p:sp>
      <p:sp>
        <p:nvSpPr>
          <p:cNvPr id="29" name="TextBox 119"/>
          <p:cNvSpPr txBox="1">
            <a:spLocks noChangeArrowheads="1"/>
          </p:cNvSpPr>
          <p:nvPr/>
        </p:nvSpPr>
        <p:spPr bwMode="auto">
          <a:xfrm>
            <a:off x="5715409" y="4820840"/>
            <a:ext cx="1008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>
              <a:defRPr kumimoji="1" sz="28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eaLnBrk="0" fontAlgn="base" hangingPunct="0"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Arial" pitchFamily="34" charset="0"/>
              </a:rPr>
              <a:t>Шаг 4</a:t>
            </a:r>
          </a:p>
        </p:txBody>
      </p:sp>
      <p:sp>
        <p:nvSpPr>
          <p:cNvPr id="30" name="Стрелка вниз 29"/>
          <p:cNvSpPr/>
          <p:nvPr/>
        </p:nvSpPr>
        <p:spPr>
          <a:xfrm>
            <a:off x="7191785" y="4721324"/>
            <a:ext cx="360040" cy="325735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Прямая со стрелкой 32"/>
          <p:cNvCxnSpPr>
            <a:stCxn id="16" idx="3"/>
            <a:endCxn id="10" idx="1"/>
          </p:cNvCxnSpPr>
          <p:nvPr/>
        </p:nvCxnSpPr>
        <p:spPr>
          <a:xfrm flipV="1">
            <a:off x="4989907" y="2106029"/>
            <a:ext cx="662213" cy="19230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6" idx="3"/>
          </p:cNvCxnSpPr>
          <p:nvPr/>
        </p:nvCxnSpPr>
        <p:spPr>
          <a:xfrm flipV="1">
            <a:off x="4989907" y="3027461"/>
            <a:ext cx="662213" cy="10016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16" idx="3"/>
            <a:endCxn id="19" idx="1"/>
          </p:cNvCxnSpPr>
          <p:nvPr/>
        </p:nvCxnSpPr>
        <p:spPr>
          <a:xfrm flipV="1">
            <a:off x="4989907" y="3644352"/>
            <a:ext cx="689709" cy="384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6" idx="3"/>
            <a:endCxn id="27" idx="1"/>
          </p:cNvCxnSpPr>
          <p:nvPr/>
        </p:nvCxnSpPr>
        <p:spPr>
          <a:xfrm>
            <a:off x="4989907" y="4029075"/>
            <a:ext cx="689710" cy="40421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28" idx="1"/>
            <a:endCxn id="17" idx="3"/>
          </p:cNvCxnSpPr>
          <p:nvPr/>
        </p:nvCxnSpPr>
        <p:spPr>
          <a:xfrm flipH="1" flipV="1">
            <a:off x="5004046" y="4605139"/>
            <a:ext cx="675571" cy="7490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42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26" y="6052517"/>
            <a:ext cx="11430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5683764" y="5836493"/>
            <a:ext cx="3380229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Извещение о подключении пользователей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Прямая со стрелкой 19"/>
          <p:cNvCxnSpPr>
            <a:stCxn id="11" idx="1"/>
          </p:cNvCxnSpPr>
          <p:nvPr/>
        </p:nvCxnSpPr>
        <p:spPr>
          <a:xfrm flipH="1">
            <a:off x="4994902" y="6088521"/>
            <a:ext cx="688862" cy="13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60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32"/>
            <a:ext cx="77768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b="1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Заявка </a:t>
            </a:r>
            <a:r>
              <a:rPr lang="ru-RU" altLang="ru-RU" sz="1400" b="1" u="sng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учредителя</a:t>
            </a:r>
            <a:r>
              <a:rPr lang="ru-RU" altLang="ru-RU" sz="1400" b="1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 на подключение к компоненте системы «Электронный бюджет» для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b="1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ведения ведомственных перечней и формирования предложений 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b="1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внесении изменений в Базовые (отраслевые) перечни</a:t>
            </a:r>
          </a:p>
        </p:txBody>
      </p:sp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1"/>
            <a:ext cx="3419598" cy="45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017" y="1462380"/>
            <a:ext cx="3061966" cy="42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23928" y="980728"/>
            <a:ext cx="4824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В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Заявке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указываются полномочия сотрудников по работе в системе «Электронный  бюджет»,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 в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том числе: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12160" y="1556792"/>
            <a:ext cx="30243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ввод данных </a:t>
            </a:r>
            <a:r>
              <a:rPr lang="ru-RU" sz="14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– предоставляется сотруднику, осуществляющему создание и наполнение ведомственного перечня и создание и наполнение заявки на внесение изменений в Базовый (отраслевой) перечень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12160" y="3170381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согласование</a:t>
            </a:r>
            <a:r>
              <a:rPr lang="ru-RU" sz="14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 – предоставляется сотруднику, который осуществляет согласование документов в 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cs typeface="Arial" pitchFamily="34" charset="0"/>
              </a:rPr>
              <a:t>системе</a:t>
            </a:r>
            <a:endParaRPr lang="ru-RU" sz="14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71704" y="4221088"/>
            <a:ext cx="30060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утверждение</a:t>
            </a:r>
            <a:r>
              <a:rPr lang="ru-RU" sz="14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 – предоставляется сотруднику, который осуществляет утверждение (подписание) документов в 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cs typeface="Arial" pitchFamily="34" charset="0"/>
              </a:rPr>
              <a:t>системе</a:t>
            </a:r>
            <a:endParaRPr lang="ru-RU" sz="14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82879" y="5343795"/>
            <a:ext cx="29949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просмотр </a:t>
            </a:r>
            <a:r>
              <a:rPr lang="ru-RU" sz="14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– предоставляется сотруднику для просмотра документов, созданных сотрудниками его учреждения, без возможности </a:t>
            </a:r>
            <a:r>
              <a:rPr lang="ru-RU" sz="1400" dirty="0" smtClean="0">
                <a:solidFill>
                  <a:prstClr val="black"/>
                </a:solidFill>
                <a:latin typeface="Times New Roman"/>
                <a:cs typeface="Arial" pitchFamily="34" charset="0"/>
              </a:rPr>
              <a:t>редактирования</a:t>
            </a:r>
            <a:endParaRPr lang="ru-RU" sz="14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</p:txBody>
      </p:sp>
      <p:pic>
        <p:nvPicPr>
          <p:cNvPr id="10" name="Picture 30" descr="http://sparkysite.ru/small/pling/pling01/spling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848" y="5229200"/>
            <a:ext cx="66675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348745" y="5282239"/>
            <a:ext cx="27900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координатор</a:t>
            </a:r>
            <a:r>
              <a:rPr lang="ru-RU" sz="14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 – данная роль сотрудникам учредителя не предоставляется</a:t>
            </a:r>
          </a:p>
        </p:txBody>
      </p:sp>
    </p:spTree>
    <p:extLst>
      <p:ext uri="{BB962C8B-B14F-4D97-AF65-F5344CB8AC3E}">
        <p14:creationId xmlns:p14="http://schemas.microsoft.com/office/powerpoint/2010/main" val="344092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32"/>
            <a:ext cx="770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b="1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Заявка </a:t>
            </a:r>
            <a:r>
              <a:rPr lang="ru-RU" altLang="ru-RU" sz="1400" b="1" u="sng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финансового органа </a:t>
            </a:r>
            <a:r>
              <a:rPr lang="ru-RU" altLang="ru-RU" sz="1400" b="1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на подключение к компоненте системы «Электронный бюджет» </a:t>
            </a:r>
            <a:br>
              <a:rPr lang="ru-RU" altLang="ru-RU" sz="1400" b="1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</a:br>
            <a:r>
              <a:rPr lang="ru-RU" altLang="ru-RU" sz="1400" b="1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для ведения ведомственных перечней и формирования предложений 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400" b="1" dirty="0">
                <a:solidFill>
                  <a:srgbClr val="00449E"/>
                </a:solidFill>
                <a:latin typeface="Times New Roman"/>
                <a:cs typeface="Arial" charset="0"/>
                <a:sym typeface="Arial" charset="0"/>
              </a:rPr>
              <a:t>внесении изменений в Базовые (отраслевые) перечни</a:t>
            </a:r>
          </a:p>
        </p:txBody>
      </p:sp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1"/>
            <a:ext cx="3419598" cy="45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017" y="1462380"/>
            <a:ext cx="3061966" cy="42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23928" y="980728"/>
            <a:ext cx="4824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В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Заявке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указываются полномочия сотрудников по работе в системе «Электронный  бюджет»,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 в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/>
                <a:cs typeface="Arial" pitchFamily="34" charset="0"/>
              </a:rPr>
              <a:t>том числе: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12160" y="1556792"/>
            <a:ext cx="302433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ввод данных </a:t>
            </a:r>
            <a:r>
              <a:rPr lang="ru-RU" sz="14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– предоставляется сотруднику, осуществляющему создание Решение финансового органа о согласовании или отклонении заявки учредителя на внесение изменений в Базовый (отраслевой) перечень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30019" y="3155786"/>
            <a:ext cx="28803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согласование</a:t>
            </a:r>
            <a:r>
              <a:rPr lang="ru-RU" sz="14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 – предоставляется сотруднику, который осуществляет согласование Решения финансового органа о согласовании или отклонении заявки учредителя на внесение изменений в Базовый (отраслевой) перечень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65787" y="4979327"/>
            <a:ext cx="3006080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утверждение</a:t>
            </a:r>
            <a:r>
              <a:rPr lang="ru-RU" sz="13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 – предоставляется сотруднику, который осуществляет утверждение (подписание) Решения финансового органа о согласовании или отклонении заявки учредителя на внесение изменений в Базовый (отраслевой) перечень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35114" y="5484772"/>
            <a:ext cx="299490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просмотр </a:t>
            </a:r>
            <a:r>
              <a:rPr lang="ru-RU" sz="14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– </a:t>
            </a:r>
            <a:r>
              <a:rPr lang="ru-RU" sz="12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предоставляется сотруднику для просмотра документов, созданных сотрудниками его учреждения, без возможности </a:t>
            </a:r>
            <a:r>
              <a:rPr lang="ru-RU" sz="1200" dirty="0" smtClean="0">
                <a:solidFill>
                  <a:prstClr val="black"/>
                </a:solidFill>
                <a:latin typeface="Times New Roman"/>
                <a:cs typeface="Arial" pitchFamily="34" charset="0"/>
              </a:rPr>
              <a:t>редактирования</a:t>
            </a:r>
            <a:endParaRPr lang="ru-RU" sz="1200" dirty="0">
              <a:solidFill>
                <a:prstClr val="black"/>
              </a:solidFill>
              <a:latin typeface="Times New Roman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41017" y="4253666"/>
            <a:ext cx="279005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/>
                <a:cs typeface="Arial" pitchFamily="34" charset="0"/>
              </a:rPr>
              <a:t>координатор</a:t>
            </a:r>
            <a:r>
              <a:rPr lang="ru-RU" sz="14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 – </a:t>
            </a:r>
            <a:r>
              <a:rPr lang="ru-RU" sz="1200" dirty="0">
                <a:solidFill>
                  <a:prstClr val="black"/>
                </a:solidFill>
                <a:latin typeface="Times New Roman"/>
                <a:cs typeface="Arial" pitchFamily="34" charset="0"/>
              </a:rPr>
              <a:t>предоставляется сотруднику, назначающему ответственного исполнителя за прием и обработку поступившей от учредителя заявки на внесение изменений в Базовый (отраслевой) перечень</a:t>
            </a:r>
          </a:p>
        </p:txBody>
      </p:sp>
    </p:spTree>
    <p:extLst>
      <p:ext uri="{BB962C8B-B14F-4D97-AF65-F5344CB8AC3E}">
        <p14:creationId xmlns:p14="http://schemas.microsoft.com/office/powerpoint/2010/main" val="54366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4090" y="37144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262699"/>
                </a:solidFill>
                <a:latin typeface="Times New Roman" pitchFamily="18" charset="0"/>
                <a:cs typeface="Arial" pitchFamily="34" charset="0"/>
              </a:rPr>
              <a:t>Оформление Заявки </a:t>
            </a:r>
            <a:r>
              <a:rPr lang="ru-RU" altLang="ru-RU" sz="2000" b="1" dirty="0">
                <a:solidFill>
                  <a:srgbClr val="262699"/>
                </a:solidFill>
                <a:latin typeface="Times New Roman" pitchFamily="18" charset="0"/>
                <a:cs typeface="Arial" pitchFamily="34" charset="0"/>
              </a:rPr>
              <a:t>на подключение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9" y="1052736"/>
            <a:ext cx="527305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52120" y="1340768"/>
            <a:ext cx="3312368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Lucida Grande" charset="0"/>
              </a:rPr>
              <a:t>Оформляется на бланке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Lucida Grande" charset="0"/>
              </a:rPr>
              <a:t>письма организации</a:t>
            </a:r>
            <a:endParaRPr lang="en-US" alt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MS PGothic" pitchFamily="34" charset="-128"/>
              <a:cs typeface="Times New Roman" pitchFamily="18" charset="0"/>
              <a:sym typeface="Lucida Grande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52120" y="2420888"/>
            <a:ext cx="3312368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Реквизиты организации указываются согласно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данным ЕГРЮЛ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2120" y="3501008"/>
            <a:ext cx="3312368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Список пользователей, которых необходимо подключить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52120" y="4581128"/>
            <a:ext cx="3312368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Подпись руководителя или уполномоченного лица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52120" y="5589240"/>
            <a:ext cx="3312368" cy="7200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Гербовая печать</a:t>
            </a:r>
          </a:p>
        </p:txBody>
      </p:sp>
      <p:cxnSp>
        <p:nvCxnSpPr>
          <p:cNvPr id="9" name="Соединительная линия уступом 8"/>
          <p:cNvCxnSpPr>
            <a:stCxn id="3" idx="1"/>
          </p:cNvCxnSpPr>
          <p:nvPr/>
        </p:nvCxnSpPr>
        <p:spPr>
          <a:xfrm rot="10800000">
            <a:off x="2195736" y="1484784"/>
            <a:ext cx="3456384" cy="216024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4" idx="1"/>
          </p:cNvCxnSpPr>
          <p:nvPr/>
        </p:nvCxnSpPr>
        <p:spPr>
          <a:xfrm flipH="1">
            <a:off x="4427984" y="2780928"/>
            <a:ext cx="1224136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427984" y="278092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131840" y="2780928"/>
            <a:ext cx="1296144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3131840" y="2780928"/>
            <a:ext cx="1296144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5" idx="1"/>
          </p:cNvCxnSpPr>
          <p:nvPr/>
        </p:nvCxnSpPr>
        <p:spPr>
          <a:xfrm flipH="1">
            <a:off x="4139952" y="3861048"/>
            <a:ext cx="1512168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139952" y="3861048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6" idx="1"/>
          </p:cNvCxnSpPr>
          <p:nvPr/>
        </p:nvCxnSpPr>
        <p:spPr>
          <a:xfrm flipH="1">
            <a:off x="4788024" y="4941168"/>
            <a:ext cx="864096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49" name="Прямая со стрелкой 2048"/>
          <p:cNvCxnSpPr>
            <a:stCxn id="7" idx="1"/>
          </p:cNvCxnSpPr>
          <p:nvPr/>
        </p:nvCxnSpPr>
        <p:spPr>
          <a:xfrm flipH="1" flipV="1">
            <a:off x="3347864" y="5877272"/>
            <a:ext cx="2304256" cy="72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8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16632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solidFill>
                  <a:srgbClr val="262699"/>
                </a:solidFill>
                <a:latin typeface="Times New Roman" pitchFamily="18" charset="0"/>
                <a:cs typeface="Arial" pitchFamily="34" charset="0"/>
              </a:rPr>
              <a:t>Оформление </a:t>
            </a:r>
            <a:r>
              <a:rPr lang="ru-RU" altLang="ru-RU" sz="2000" b="1" dirty="0">
                <a:solidFill>
                  <a:srgbClr val="262699"/>
                </a:solidFill>
                <a:latin typeface="Times New Roman" pitchFamily="18" charset="0"/>
                <a:cs typeface="Arial" pitchFamily="34" charset="0"/>
              </a:rPr>
              <a:t>приложения к </a:t>
            </a:r>
            <a:r>
              <a:rPr lang="ru-RU" altLang="ru-RU" sz="2000" b="1" dirty="0" smtClean="0">
                <a:solidFill>
                  <a:srgbClr val="262699"/>
                </a:solidFill>
                <a:latin typeface="Times New Roman" pitchFamily="18" charset="0"/>
                <a:cs typeface="Arial" pitchFamily="34" charset="0"/>
              </a:rPr>
              <a:t>Заявке </a:t>
            </a:r>
            <a:r>
              <a:rPr lang="ru-RU" altLang="ru-RU" sz="2000" b="1" dirty="0">
                <a:solidFill>
                  <a:srgbClr val="262699"/>
                </a:solidFill>
                <a:latin typeface="Times New Roman" pitchFamily="18" charset="0"/>
                <a:cs typeface="Arial" pitchFamily="34" charset="0"/>
              </a:rPr>
              <a:t>на </a:t>
            </a:r>
            <a:r>
              <a:rPr lang="ru-RU" altLang="ru-RU" sz="2000" b="1" dirty="0" smtClean="0">
                <a:solidFill>
                  <a:srgbClr val="262699"/>
                </a:solidFill>
                <a:latin typeface="Times New Roman" pitchFamily="18" charset="0"/>
                <a:cs typeface="Arial" pitchFamily="34" charset="0"/>
              </a:rPr>
              <a:t>подключение пользователей</a:t>
            </a:r>
            <a:endParaRPr lang="ru-RU" altLang="ru-RU" sz="2000" b="1" dirty="0">
              <a:solidFill>
                <a:srgbClr val="262699"/>
              </a:solidFill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" y="1268760"/>
            <a:ext cx="5340456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28456" y="1124744"/>
            <a:ext cx="3384376" cy="10081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Приложение оформляется отдельно на каждого пользователя (сколько пользователей – столько приложений)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28456" y="2384326"/>
            <a:ext cx="3384376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Lucida Grande" charset="0"/>
              </a:rPr>
              <a:t>Имя </a:t>
            </a:r>
            <a:r>
              <a:rPr lang="ru-RU" alt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Lucida Grande" charset="0"/>
              </a:rPr>
              <a:t>файла/серийный номер 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Lucida Grande" charset="0"/>
              </a:rPr>
              <a:t>сертификата</a:t>
            </a:r>
            <a:endParaRPr lang="en-US" alt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MS PGothic" pitchFamily="34" charset="-128"/>
              <a:cs typeface="Times New Roman" pitchFamily="18" charset="0"/>
              <a:sym typeface="Lucida Grande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28456" y="3284984"/>
            <a:ext cx="3384376" cy="10081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Слово «Добавить» указывается только в графах полномочий, которые предоставлены пользователю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28456" y="4653136"/>
            <a:ext cx="3384376" cy="6480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Подпись пользователя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28456" y="5661248"/>
            <a:ext cx="3384376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Подпись руководителя или уполномоченного лица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2525" y="5661248"/>
            <a:ext cx="4104456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Гербовая печать</a:t>
            </a:r>
          </a:p>
        </p:txBody>
      </p:sp>
      <p:cxnSp>
        <p:nvCxnSpPr>
          <p:cNvPr id="10" name="Прямая со стрелкой 9"/>
          <p:cNvCxnSpPr>
            <a:stCxn id="4" idx="1"/>
          </p:cNvCxnSpPr>
          <p:nvPr/>
        </p:nvCxnSpPr>
        <p:spPr>
          <a:xfrm flipH="1">
            <a:off x="4788024" y="2636354"/>
            <a:ext cx="8404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5029046" y="3420616"/>
            <a:ext cx="624408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6" idx="1"/>
          </p:cNvCxnSpPr>
          <p:nvPr/>
        </p:nvCxnSpPr>
        <p:spPr>
          <a:xfrm flipH="1" flipV="1">
            <a:off x="4644008" y="4437112"/>
            <a:ext cx="984448" cy="5400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1"/>
          </p:cNvCxnSpPr>
          <p:nvPr/>
        </p:nvCxnSpPr>
        <p:spPr>
          <a:xfrm flipH="1" flipV="1">
            <a:off x="4499992" y="4869160"/>
            <a:ext cx="1128464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2441864" y="5229200"/>
            <a:ext cx="192994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3" idx="1"/>
          </p:cNvCxnSpPr>
          <p:nvPr/>
        </p:nvCxnSpPr>
        <p:spPr>
          <a:xfrm flipH="1">
            <a:off x="4656981" y="1628800"/>
            <a:ext cx="971475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78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188640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srgbClr val="376092"/>
                </a:solidFill>
                <a:latin typeface="Times New Roman" pitchFamily="18" charset="0"/>
                <a:cs typeface="Arial" pitchFamily="34" charset="0"/>
              </a:rPr>
              <a:t>Способы обращения </a:t>
            </a:r>
            <a:r>
              <a:rPr lang="ru-RU" altLang="ru-RU" sz="1600" b="1" dirty="0" smtClean="0">
                <a:solidFill>
                  <a:srgbClr val="376092"/>
                </a:solidFill>
                <a:latin typeface="Times New Roman" pitchFamily="18" charset="0"/>
                <a:cs typeface="Arial" pitchFamily="34" charset="0"/>
              </a:rPr>
              <a:t>пользователей </a:t>
            </a:r>
            <a:r>
              <a:rPr lang="ru-RU" altLang="ru-RU" sz="1600" b="1" dirty="0">
                <a:solidFill>
                  <a:srgbClr val="376092"/>
                </a:solidFill>
                <a:latin typeface="Times New Roman" pitchFamily="18" charset="0"/>
                <a:cs typeface="Arial" pitchFamily="34" charset="0"/>
              </a:rPr>
              <a:t>при работе в системе «Электронный бюджет»</a:t>
            </a:r>
          </a:p>
        </p:txBody>
      </p:sp>
      <p:pic>
        <p:nvPicPr>
          <p:cNvPr id="3" name="Picture 3" descr="D:\ico\old_telephone.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175632"/>
            <a:ext cx="3328963" cy="2979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247" y="2017154"/>
            <a:ext cx="6096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94039" y="214563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Calibri" pitchFamily="34" charset="0"/>
              </a:rPr>
              <a:t>Многоканальный телефон Единого контактного центра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FF0000"/>
                </a:solidFill>
                <a:latin typeface="Times New Roman" pitchFamily="18" charset="0"/>
                <a:cs typeface="Calibri" pitchFamily="34" charset="0"/>
              </a:rPr>
              <a:t>+7 (495) 214-71-61,  +7 (495) 214-71-63 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09120"/>
            <a:ext cx="46196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81948" y="4509120"/>
            <a:ext cx="4086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Calibri" pitchFamily="34" charset="0"/>
              </a:rPr>
              <a:t>Сервис личного кабинета «Сообщить о проблеме» 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3059832" y="2708920"/>
            <a:ext cx="1082057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059832" y="4005064"/>
            <a:ext cx="1322116" cy="7088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53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4532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/>
                <a:ea typeface="Calibri"/>
              </a:rPr>
              <a:t>Спасибо за внимание</a:t>
            </a:r>
            <a:endParaRPr lang="ru-RU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22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Новгород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ПрезентацияНовгород</Template>
  <TotalTime>4107</TotalTime>
  <Words>1547</Words>
  <Application>Microsoft Office PowerPoint</Application>
  <PresentationFormat>Экран (4:3)</PresentationFormat>
  <Paragraphs>198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ПрезентацияНовгород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Света</dc:creator>
  <cp:lastModifiedBy>Шарапова  Светлана  Степановна</cp:lastModifiedBy>
  <cp:revision>173</cp:revision>
  <dcterms:created xsi:type="dcterms:W3CDTF">2014-12-09T18:01:00Z</dcterms:created>
  <dcterms:modified xsi:type="dcterms:W3CDTF">2015-06-05T06:54:21Z</dcterms:modified>
</cp:coreProperties>
</file>